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2"/>
  </p:notesMasterIdLst>
  <p:sldIdLst>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roxima Nova" charset="1" panose="02000506030000020004"/>
      <p:regular r:id="rId10"/>
    </p:embeddedFont>
    <p:embeddedFont>
      <p:font typeface="Proxima Nova Bold" charset="1" panose="02000506030000020004"/>
      <p:regular r:id="rId11"/>
    </p:embeddedFont>
    <p:embeddedFont>
      <p:font typeface="Proxima Nova Italics" charset="1" panose="02000506030000020004"/>
      <p:regular r:id="rId12"/>
    </p:embeddedFont>
    <p:embeddedFont>
      <p:font typeface="Proxima Nova Bold Italics" charset="1" panose="02000506030000020004"/>
      <p:regular r:id="rId13"/>
    </p:embeddedFont>
    <p:embeddedFont>
      <p:font typeface="Proxima Nova Light" charset="1" panose="02000506030000020004"/>
      <p:regular r:id="rId14"/>
    </p:embeddedFont>
    <p:embeddedFont>
      <p:font typeface="Proxima Nova Light Italics" charset="1" panose="02000506030000020004"/>
      <p:regular r:id="rId15"/>
    </p:embeddedFont>
    <p:embeddedFont>
      <p:font typeface="Proxima Nova Heavy" charset="1" panose="02000506030000020004"/>
      <p:regular r:id="rId16"/>
    </p:embeddedFont>
    <p:embeddedFont>
      <p:font typeface="Proxima Nova Heavy Italics" charset="1" panose="02000506030000020004"/>
      <p:regular r:id="rId17"/>
    </p:embeddedFont>
    <p:embeddedFont>
      <p:font typeface="Decalotype" charset="1" panose="00000500000000000000"/>
      <p:regular r:id="rId18"/>
    </p:embeddedFont>
    <p:embeddedFont>
      <p:font typeface="Decalotype Bold" charset="1" panose="00000800000000000000"/>
      <p:regular r:id="rId19"/>
    </p:embeddedFont>
    <p:embeddedFont>
      <p:font typeface="Decalotype Italics" charset="1" panose="00000500000000000000"/>
      <p:regular r:id="rId20"/>
    </p:embeddedFont>
    <p:embeddedFont>
      <p:font typeface="Decalotype Bold Italics" charset="1" panose="00000800000000000000"/>
      <p:regular r:id="rId21"/>
    </p:embeddedFont>
    <p:embeddedFont>
      <p:font typeface="Decalotype Light" charset="1" panose="00000400000000000000"/>
      <p:regular r:id="rId22"/>
    </p:embeddedFont>
    <p:embeddedFont>
      <p:font typeface="Decalotype Light Italics" charset="1" panose="00000400000000000000"/>
      <p:regular r:id="rId23"/>
    </p:embeddedFont>
    <p:embeddedFont>
      <p:font typeface="Decalotype Medium" charset="1" panose="00000600000000000000"/>
      <p:regular r:id="rId24"/>
    </p:embeddedFont>
    <p:embeddedFont>
      <p:font typeface="Decalotype Medium Italics" charset="1" panose="00000600000000000000"/>
      <p:regular r:id="rId25"/>
    </p:embeddedFont>
    <p:embeddedFont>
      <p:font typeface="Decalotype Semi-Bold" charset="1" panose="00000700000000000000"/>
      <p:regular r:id="rId26"/>
    </p:embeddedFont>
    <p:embeddedFont>
      <p:font typeface="Decalotype Semi-Bold Italics" charset="1" panose="00000700000000000000"/>
      <p:regular r:id="rId27"/>
    </p:embeddedFont>
    <p:embeddedFont>
      <p:font typeface="Decalotype Ultra-Bold" charset="1" panose="00000900000000000000"/>
      <p:regular r:id="rId28"/>
    </p:embeddedFont>
    <p:embeddedFont>
      <p:font typeface="Decalotype Ultra-Bold Italics" charset="1" panose="00000900000000000000"/>
      <p:regular r:id="rId29"/>
    </p:embeddedFont>
    <p:embeddedFont>
      <p:font typeface="Decalotype Heavy" charset="1" panose="00000A00000000000000"/>
      <p:regular r:id="rId30"/>
    </p:embeddedFont>
    <p:embeddedFont>
      <p:font typeface="Decalotype Heavy Italics" charset="1" panose="00000A00000000000000"/>
      <p:regular r:id="rId31"/>
    </p:embeddedFont>
    <p:embeddedFont>
      <p:font typeface="Poppins" charset="1" panose="00000500000000000000"/>
      <p:regular r:id="rId32"/>
    </p:embeddedFont>
    <p:embeddedFont>
      <p:font typeface="Poppins Bold" charset="1" panose="00000800000000000000"/>
      <p:regular r:id="rId33"/>
    </p:embeddedFont>
    <p:embeddedFont>
      <p:font typeface="Poppins Italics" charset="1" panose="00000500000000000000"/>
      <p:regular r:id="rId34"/>
    </p:embeddedFont>
    <p:embeddedFont>
      <p:font typeface="Poppins Bold Italics" charset="1" panose="00000800000000000000"/>
      <p:regular r:id="rId35"/>
    </p:embeddedFont>
    <p:embeddedFont>
      <p:font typeface="Poppins Thin" charset="1" panose="00000300000000000000"/>
      <p:regular r:id="rId36"/>
    </p:embeddedFont>
    <p:embeddedFont>
      <p:font typeface="Poppins Thin Italics" charset="1" panose="00000300000000000000"/>
      <p:regular r:id="rId37"/>
    </p:embeddedFont>
    <p:embeddedFont>
      <p:font typeface="Poppins Extra-Light" charset="1" panose="00000300000000000000"/>
      <p:regular r:id="rId38"/>
    </p:embeddedFont>
    <p:embeddedFont>
      <p:font typeface="Poppins Extra-Light Italics" charset="1" panose="00000300000000000000"/>
      <p:regular r:id="rId39"/>
    </p:embeddedFont>
    <p:embeddedFont>
      <p:font typeface="Poppins Light" charset="1" panose="00000400000000000000"/>
      <p:regular r:id="rId40"/>
    </p:embeddedFont>
    <p:embeddedFont>
      <p:font typeface="Poppins Light Italics" charset="1" panose="00000400000000000000"/>
      <p:regular r:id="rId41"/>
    </p:embeddedFont>
    <p:embeddedFont>
      <p:font typeface="Poppins Medium" charset="1" panose="00000600000000000000"/>
      <p:regular r:id="rId42"/>
    </p:embeddedFont>
    <p:embeddedFont>
      <p:font typeface="Poppins Medium Italics" charset="1" panose="00000600000000000000"/>
      <p:regular r:id="rId43"/>
    </p:embeddedFont>
    <p:embeddedFont>
      <p:font typeface="Poppins Semi-Bold" charset="1" panose="00000700000000000000"/>
      <p:regular r:id="rId44"/>
    </p:embeddedFont>
    <p:embeddedFont>
      <p:font typeface="Poppins Semi-Bold Italics" charset="1" panose="00000700000000000000"/>
      <p:regular r:id="rId45"/>
    </p:embeddedFont>
    <p:embeddedFont>
      <p:font typeface="Poppins Ultra-Bold" charset="1" panose="00000900000000000000"/>
      <p:regular r:id="rId46"/>
    </p:embeddedFont>
    <p:embeddedFont>
      <p:font typeface="Poppins Ultra-Bold Italics" charset="1" panose="00000900000000000000"/>
      <p:regular r:id="rId47"/>
    </p:embeddedFont>
    <p:embeddedFont>
      <p:font typeface="Poppins Heavy" charset="1" panose="00000A00000000000000"/>
      <p:regular r:id="rId48"/>
    </p:embeddedFont>
    <p:embeddedFont>
      <p:font typeface="Poppins Heavy Italics" charset="1" panose="00000A00000000000000"/>
      <p:regular r:id="rId49"/>
    </p:embeddedFont>
    <p:embeddedFont>
      <p:font typeface="Open Sans" charset="1" panose="00000000000000000000"/>
      <p:regular r:id="rId50"/>
    </p:embeddedFont>
    <p:embeddedFont>
      <p:font typeface="Open Sans Bold" charset="1" panose="00000000000000000000"/>
      <p:regular r:id="rId51"/>
    </p:embeddedFont>
    <p:embeddedFont>
      <p:font typeface="Open Sans Italics" charset="1" panose="00000000000000000000"/>
      <p:regular r:id="rId52"/>
    </p:embeddedFont>
    <p:embeddedFont>
      <p:font typeface="Open Sans Bold Italics" charset="1" panose="00000000000000000000"/>
      <p:regular r:id="rId53"/>
    </p:embeddedFont>
    <p:embeddedFont>
      <p:font typeface="Open Sans Light" charset="1" panose="00000000000000000000"/>
      <p:regular r:id="rId54"/>
    </p:embeddedFont>
    <p:embeddedFont>
      <p:font typeface="Open Sans Light Italics" charset="1" panose="00000000000000000000"/>
      <p:regular r:id="rId55"/>
    </p:embeddedFont>
    <p:embeddedFont>
      <p:font typeface="Open Sans Medium" charset="1" panose="00000000000000000000"/>
      <p:regular r:id="rId56"/>
    </p:embeddedFont>
    <p:embeddedFont>
      <p:font typeface="Open Sans Medium Italics" charset="1" panose="00000000000000000000"/>
      <p:regular r:id="rId57"/>
    </p:embeddedFont>
    <p:embeddedFont>
      <p:font typeface="Open Sans Semi-Bold" charset="1" panose="00000000000000000000"/>
      <p:regular r:id="rId58"/>
    </p:embeddedFont>
    <p:embeddedFont>
      <p:font typeface="Open Sans Semi-Bold Italics" charset="1" panose="00000000000000000000"/>
      <p:regular r:id="rId59"/>
    </p:embeddedFont>
    <p:embeddedFont>
      <p:font typeface="Open Sans Ultra-Bold" charset="1" panose="00000000000000000000"/>
      <p:regular r:id="rId60"/>
    </p:embeddedFont>
    <p:embeddedFont>
      <p:font typeface="Open Sans Ultra-Bold Italics" charset="1" panose="000000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72" Target="slides/slide11.xml" Type="http://schemas.openxmlformats.org/officeDocument/2006/relationships/slide"/><Relationship Id="rId73" Target="slides/slide12.xml" Type="http://schemas.openxmlformats.org/officeDocument/2006/relationships/slide"/><Relationship Id="rId74" Target="slides/slide13.xml" Type="http://schemas.openxmlformats.org/officeDocument/2006/relationships/slide"/><Relationship Id="rId75" Target="slides/slide14.xml" Type="http://schemas.openxmlformats.org/officeDocument/2006/relationships/slide"/><Relationship Id="rId76" Target="slides/slide15.xml" Type="http://schemas.openxmlformats.org/officeDocument/2006/relationships/slide"/><Relationship Id="rId77" Target="slides/slide16.xml" Type="http://schemas.openxmlformats.org/officeDocument/2006/relationships/slide"/><Relationship Id="rId78" Target="slides/slide17.xml" Type="http://schemas.openxmlformats.org/officeDocument/2006/relationships/slide"/><Relationship Id="rId79" Target="slides/slide18.xml" Type="http://schemas.openxmlformats.org/officeDocument/2006/relationships/slide"/><Relationship Id="rId8" Target="fonts/font8.fntdata" Type="http://schemas.openxmlformats.org/officeDocument/2006/relationships/font"/><Relationship Id="rId80" Target="slides/slide19.xml" Type="http://schemas.openxmlformats.org/officeDocument/2006/relationships/slide"/><Relationship Id="rId81" Target="slides/slide20.xml" Type="http://schemas.openxmlformats.org/officeDocument/2006/relationships/slide"/><Relationship Id="rId82" Target="notesMasters/notesMaster1.xml" Type="http://schemas.openxmlformats.org/officeDocument/2006/relationships/notesMaster"/><Relationship Id="rId83" Target="theme/theme2.xml" Type="http://schemas.openxmlformats.org/officeDocument/2006/relationships/theme"/><Relationship Id="rId84" Target="notesSlides/notesSlide1.xml" Type="http://schemas.openxmlformats.org/officeDocument/2006/relationships/notesSlide"/><Relationship Id="rId85" Target="notesSlides/notesSlide2.xml" Type="http://schemas.openxmlformats.org/officeDocument/2006/relationships/notesSlide"/><Relationship Id="rId86" Target="notesSlides/notesSlide3.xml" Type="http://schemas.openxmlformats.org/officeDocument/2006/relationships/notesSlide"/><Relationship Id="rId87" Target="notesSlides/notesSlide4.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Background: The telecom industry faces fierce competition and high customer turnover, with churn posing a significant obstacle. High churn rates reduce revenue and inflate acquisition costs, highlighting the importance of predicting and addressing churn for effective retention strategies.</a:t>
            </a:r>
          </a:p>
          <a:p>
            <a:r>
              <a:rPr lang="en-US"/>
              <a:t/>
            </a:r>
          </a:p>
          <a:p>
            <a:r>
              <a:rPr lang="en-US"/>
              <a:t>Relevance: Data analytics and machine learning, particularly leveraging SAS, provide unmatched solutions in understanding customer behavior and predicting churn likelihood. This empowers proactive engagement and personalized offers, enhancing customer satisfaction and loyalty</a:t>
            </a:r>
          </a:p>
          <a:p>
            <a:r>
              <a:rPr lang="en-US"/>
              <a:t/>
            </a:r>
          </a:p>
          <a:p>
            <a:r>
              <a:rPr lang="en-US"/>
              <a:t>Project Goal: Our project aims to merge diverse data sources, conduct thorough exploratory analysis to uncover patterns, engineer precise predictive models to identify churn-risk customers, and translate insights into tailored retention strategies. Continuous monitoring and refinement ensure adaptability to evolving dynamics.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Preprocessing</a:t>
            </a:r>
          </a:p>
          <a:p>
            <a:r>
              <a:rPr lang="en-US"/>
              <a:t>Integration and Automation: Merge diverse datasets seamlessly using customer IDs, ensuring data integrity and eliminating manual handling.</a:t>
            </a:r>
          </a:p>
          <a:p>
            <a:r>
              <a:rPr lang="en-US"/>
              <a:t>Efficient Data Handling: Manipulate and transform data efficiently to align attributes with customer behavior and churn drivers.</a:t>
            </a:r>
          </a:p>
          <a:p>
            <a:r>
              <a:rPr lang="en-US"/>
              <a:t/>
            </a:r>
          </a:p>
          <a:p>
            <a:r>
              <a:rPr lang="en-US"/>
              <a:t>Feature Selection</a:t>
            </a:r>
          </a:p>
          <a:p>
            <a:r>
              <a:rPr lang="en-US"/>
              <a:t>Identifying Key Predictors: Analyze data to pinpoint features significantly impacting churn, focusing on frequent patterns and behaviors.</a:t>
            </a:r>
          </a:p>
          <a:p>
            <a:r>
              <a:rPr lang="en-US"/>
              <a:t>Streamlining Model Inputs: Refine selected features to enhance model relevance and accuracy in predicting churn.</a:t>
            </a:r>
          </a:p>
          <a:p>
            <a:r>
              <a:rPr lang="en-US"/>
              <a:t/>
            </a:r>
          </a:p>
          <a:p>
            <a:r>
              <a:rPr lang="en-US"/>
              <a:t>Model Development</a:t>
            </a:r>
          </a:p>
          <a:p>
            <a:r>
              <a:rPr lang="en-US"/>
              <a:t>Multiple Predictive Models: Develop various models like logistic regression and decision trees for a robust churn prediction approach.</a:t>
            </a:r>
          </a:p>
          <a:p>
            <a:r>
              <a:rPr lang="en-US"/>
              <a:t>Automated Model Training: Automate the entire modeling process for consistency and reproducibility across systems.</a:t>
            </a:r>
          </a:p>
          <a:p>
            <a:r>
              <a:rPr lang="en-US"/>
              <a:t/>
            </a:r>
          </a:p>
          <a:p>
            <a:r>
              <a:rPr lang="en-US"/>
              <a:t>Model Evaluation</a:t>
            </a:r>
          </a:p>
          <a:p>
            <a:r>
              <a:rPr lang="en-US"/>
              <a:t>Performance Metrics: Systematically evaluate model performance using accuracy, sensitivity, and specificity metrics, along with diagnostic plots and statistical tests.</a:t>
            </a:r>
          </a:p>
          <a:p>
            <a:r>
              <a:rPr lang="en-US"/>
              <a:t>Enhanced Diagnostics: Refine models using advanced diagnostics to accurately reflect customer behavior and churn factors.</a:t>
            </a:r>
          </a:p>
          <a:p>
            <a:r>
              <a:rPr lang="en-US"/>
              <a:t/>
            </a:r>
          </a:p>
          <a:p>
            <a:r>
              <a:rPr lang="en-US"/>
              <a:t>Deployment</a:t>
            </a:r>
          </a:p>
          <a:p>
            <a:r>
              <a:rPr lang="en-US"/>
              <a:t>Operational Integration: Integrate the best-performing model into operational systems for real-time scoring and prediction of potential churners.</a:t>
            </a:r>
          </a:p>
          <a:p>
            <a:r>
              <a:rPr lang="en-US"/>
              <a:t>Scoring: Utilize automated scoring systems to predict churn and enable timely interventions, supporting churn reduction and customer retention strategies.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Senior Citizens: High churn rate suggests a need for senior-friendly services and communication strategies.</a:t>
            </a:r>
          </a:p>
          <a:p>
            <a:r>
              <a:rPr lang="en-US"/>
              <a:t/>
            </a:r>
          </a:p>
          <a:p>
            <a:r>
              <a:rPr lang="en-US"/>
              <a:t>Contract Type: Month-to-month contracts exhibit a 70% churn rate, highlighting a need for promoting longer-term commitments. Offer incentives for one-year and two-year contracts to reduce churn rates and enhance customer value perception.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Paperless Billing: Not reducing churn as expected. Customers using this service show higher churn rates, possibly indicating a preference for superior digital experiences or online offers from competitors.</a:t>
            </a:r>
          </a:p>
          <a:p>
            <a:r>
              <a:rPr lang="en-US"/>
              <a:t/>
            </a:r>
          </a:p>
          <a:p>
            <a:r>
              <a:rPr lang="en-US"/>
              <a:t>Credit Card Users: Display loyalty, yet exhibit a notable churn segment. Review and address underlying dissatisfaction.</a:t>
            </a:r>
          </a:p>
          <a:p>
            <a:r>
              <a:rPr lang="en-US"/>
              <a:t/>
            </a:r>
          </a:p>
          <a:p>
            <a:r>
              <a:rPr lang="en-US"/>
              <a:t>Electronic Checks: High churn rate suggests dissatisfaction with the payment process. Investigate and improve the user experience.</a:t>
            </a:r>
          </a:p>
          <a:p>
            <a:r>
              <a:rPr lang="en-US"/>
              <a:t/>
            </a:r>
          </a:p>
          <a:p>
            <a:r>
              <a:rPr lang="en-US"/>
              <a:t>Mailed Checks: Moderate loyalty; potential for improvement by simplifying the payment process and offering incentives.</a:t>
            </a:r>
          </a:p>
          <a:p>
            <a:r>
              <a:rPr lang="en-US"/>
              <a:t/>
            </a:r>
          </a:p>
          <a:p>
            <a:r>
              <a:rPr lang="en-US"/>
              <a:t>Payment method is critical to customer satisfaction and retention—strategies to improve payment experiences can reduce churn.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17259300" y="2491976"/>
            <a:ext cx="1028700" cy="3315980"/>
            <a:chOff x="0" y="0"/>
            <a:chExt cx="270933" cy="873344"/>
          </a:xfrm>
        </p:grpSpPr>
        <p:sp>
          <p:nvSpPr>
            <p:cNvPr name="Freeform 3" id="3"/>
            <p:cNvSpPr/>
            <p:nvPr/>
          </p:nvSpPr>
          <p:spPr>
            <a:xfrm flipH="false" flipV="false" rot="0">
              <a:off x="0" y="0"/>
              <a:ext cx="270933" cy="873344"/>
            </a:xfrm>
            <a:custGeom>
              <a:avLst/>
              <a:gdLst/>
              <a:ahLst/>
              <a:cxnLst/>
              <a:rect r="r" b="b" t="t" l="l"/>
              <a:pathLst>
                <a:path h="873344" w="270933">
                  <a:moveTo>
                    <a:pt x="0" y="0"/>
                  </a:moveTo>
                  <a:lnTo>
                    <a:pt x="270933" y="0"/>
                  </a:lnTo>
                  <a:lnTo>
                    <a:pt x="270933" y="873344"/>
                  </a:lnTo>
                  <a:lnTo>
                    <a:pt x="0" y="873344"/>
                  </a:lnTo>
                  <a:close/>
                </a:path>
              </a:pathLst>
            </a:custGeom>
            <a:solidFill>
              <a:srgbClr val="C69E73"/>
            </a:solidFill>
          </p:spPr>
        </p:sp>
        <p:sp>
          <p:nvSpPr>
            <p:cNvPr name="TextBox 4" id="4"/>
            <p:cNvSpPr txBox="true"/>
            <p:nvPr/>
          </p:nvSpPr>
          <p:spPr>
            <a:xfrm>
              <a:off x="0" y="-38100"/>
              <a:ext cx="270933" cy="911444"/>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6097502" y="5590237"/>
            <a:ext cx="14099416" cy="140994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9E73"/>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856008"/>
            <a:ext cx="10298118" cy="2797174"/>
          </a:xfrm>
          <a:prstGeom prst="rect">
            <a:avLst/>
          </a:prstGeom>
        </p:spPr>
        <p:txBody>
          <a:bodyPr anchor="t" rtlCol="false" tIns="0" lIns="0" bIns="0" rIns="0">
            <a:spAutoFit/>
          </a:bodyPr>
          <a:lstStyle/>
          <a:p>
            <a:pPr>
              <a:lnSpc>
                <a:spcPts val="11200"/>
              </a:lnSpc>
              <a:spcBef>
                <a:spcPct val="0"/>
              </a:spcBef>
            </a:pPr>
            <a:r>
              <a:rPr lang="en-US" sz="8000" spc="-440">
                <a:solidFill>
                  <a:srgbClr val="372632"/>
                </a:solidFill>
                <a:latin typeface="Proxima Nova Bold"/>
              </a:rPr>
              <a:t>CUSTOMER CHURN PREDICTION </a:t>
            </a:r>
          </a:p>
        </p:txBody>
      </p:sp>
      <p:grpSp>
        <p:nvGrpSpPr>
          <p:cNvPr name="Group 9" id="9"/>
          <p:cNvGrpSpPr/>
          <p:nvPr/>
        </p:nvGrpSpPr>
        <p:grpSpPr>
          <a:xfrm rot="0">
            <a:off x="16420234" y="-1717598"/>
            <a:ext cx="3735531" cy="37355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A845A"/>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747857" y="-643475"/>
            <a:ext cx="1286950" cy="12869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845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929195" y="8389571"/>
            <a:ext cx="3735531" cy="37355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A845A"/>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028700" y="5335461"/>
            <a:ext cx="3304502" cy="3378106"/>
          </a:xfrm>
          <a:prstGeom prst="rect">
            <a:avLst/>
          </a:prstGeom>
        </p:spPr>
        <p:txBody>
          <a:bodyPr anchor="t" rtlCol="false" tIns="0" lIns="0" bIns="0" rIns="0">
            <a:spAutoFit/>
          </a:bodyPr>
          <a:lstStyle/>
          <a:p>
            <a:pPr>
              <a:lnSpc>
                <a:spcPts val="3855"/>
              </a:lnSpc>
            </a:pPr>
            <a:r>
              <a:rPr lang="en-US" sz="2753">
                <a:solidFill>
                  <a:srgbClr val="372632"/>
                </a:solidFill>
                <a:latin typeface="Proxima Nova Bold"/>
              </a:rPr>
              <a:t>Presented </a:t>
            </a:r>
            <a:r>
              <a:rPr lang="en-US" sz="2753">
                <a:solidFill>
                  <a:srgbClr val="372632"/>
                </a:solidFill>
                <a:latin typeface="Proxima Nova Bold"/>
              </a:rPr>
              <a:t>By:</a:t>
            </a:r>
            <a:r>
              <a:rPr lang="en-US" sz="2753">
                <a:solidFill>
                  <a:srgbClr val="372632"/>
                </a:solidFill>
                <a:latin typeface="Proxima Nova"/>
              </a:rPr>
              <a:t> </a:t>
            </a:r>
          </a:p>
          <a:p>
            <a:pPr>
              <a:lnSpc>
                <a:spcPts val="3855"/>
              </a:lnSpc>
            </a:pPr>
            <a:r>
              <a:rPr lang="en-US" sz="2753">
                <a:solidFill>
                  <a:srgbClr val="372632"/>
                </a:solidFill>
                <a:latin typeface="Proxima Nova"/>
              </a:rPr>
              <a:t>      Abhinav Sharma</a:t>
            </a:r>
          </a:p>
          <a:p>
            <a:pPr>
              <a:lnSpc>
                <a:spcPts val="3855"/>
              </a:lnSpc>
            </a:pPr>
            <a:r>
              <a:rPr lang="en-US" sz="2753">
                <a:solidFill>
                  <a:srgbClr val="372632"/>
                </a:solidFill>
                <a:latin typeface="Proxima Nova"/>
              </a:rPr>
              <a:t>      Amith Nadig</a:t>
            </a:r>
          </a:p>
          <a:p>
            <a:pPr>
              <a:lnSpc>
                <a:spcPts val="3855"/>
              </a:lnSpc>
            </a:pPr>
            <a:r>
              <a:rPr lang="en-US" sz="2753">
                <a:solidFill>
                  <a:srgbClr val="372632"/>
                </a:solidFill>
                <a:latin typeface="Proxima Nova"/>
              </a:rPr>
              <a:t>      Aparna Verma </a:t>
            </a:r>
          </a:p>
          <a:p>
            <a:pPr>
              <a:lnSpc>
                <a:spcPts val="3855"/>
              </a:lnSpc>
            </a:pPr>
            <a:r>
              <a:rPr lang="en-US" sz="2753">
                <a:solidFill>
                  <a:srgbClr val="372632"/>
                </a:solidFill>
                <a:latin typeface="Proxima Nova"/>
              </a:rPr>
              <a:t>      Ritika Pandey</a:t>
            </a:r>
          </a:p>
          <a:p>
            <a:pPr>
              <a:lnSpc>
                <a:spcPts val="3855"/>
              </a:lnSpc>
            </a:pPr>
            <a:r>
              <a:rPr lang="en-US" sz="2753">
                <a:solidFill>
                  <a:srgbClr val="372632"/>
                </a:solidFill>
                <a:latin typeface="Proxima Nova"/>
              </a:rPr>
              <a:t>      Sumbul Khan</a:t>
            </a:r>
          </a:p>
          <a:p>
            <a:pPr>
              <a:lnSpc>
                <a:spcPts val="3855"/>
              </a:lnSpc>
              <a:spcBef>
                <a:spcPct val="0"/>
              </a:spcBef>
            </a:pPr>
          </a:p>
        </p:txBody>
      </p:sp>
      <p:sp>
        <p:nvSpPr>
          <p:cNvPr name="Freeform 19" id="19"/>
          <p:cNvSpPr/>
          <p:nvPr/>
        </p:nvSpPr>
        <p:spPr>
          <a:xfrm flipH="false" flipV="false" rot="0">
            <a:off x="9084671" y="4865890"/>
            <a:ext cx="8125078" cy="4801183"/>
          </a:xfrm>
          <a:custGeom>
            <a:avLst/>
            <a:gdLst/>
            <a:ahLst/>
            <a:cxnLst/>
            <a:rect r="r" b="b" t="t" l="l"/>
            <a:pathLst>
              <a:path h="4801183" w="8125078">
                <a:moveTo>
                  <a:pt x="0" y="0"/>
                </a:moveTo>
                <a:lnTo>
                  <a:pt x="8125079" y="0"/>
                </a:lnTo>
                <a:lnTo>
                  <a:pt x="8125079" y="4801183"/>
                </a:lnTo>
                <a:lnTo>
                  <a:pt x="0" y="4801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1267800">
            <a:off x="-3727278" y="7325331"/>
            <a:ext cx="18966276" cy="7392511"/>
            <a:chOff x="0" y="0"/>
            <a:chExt cx="4995233" cy="1946999"/>
          </a:xfrm>
        </p:grpSpPr>
        <p:sp>
          <p:nvSpPr>
            <p:cNvPr name="Freeform 3" id="3"/>
            <p:cNvSpPr/>
            <p:nvPr/>
          </p:nvSpPr>
          <p:spPr>
            <a:xfrm flipH="false" flipV="false" rot="0">
              <a:off x="0" y="0"/>
              <a:ext cx="4995233" cy="1946999"/>
            </a:xfrm>
            <a:custGeom>
              <a:avLst/>
              <a:gdLst/>
              <a:ahLst/>
              <a:cxnLst/>
              <a:rect r="r" b="b" t="t" l="l"/>
              <a:pathLst>
                <a:path h="1946999" w="4995233">
                  <a:moveTo>
                    <a:pt x="0" y="0"/>
                  </a:moveTo>
                  <a:lnTo>
                    <a:pt x="4995233" y="0"/>
                  </a:lnTo>
                  <a:lnTo>
                    <a:pt x="4995233" y="1946999"/>
                  </a:lnTo>
                  <a:lnTo>
                    <a:pt x="0" y="1946999"/>
                  </a:lnTo>
                  <a:close/>
                </a:path>
              </a:pathLst>
            </a:custGeom>
            <a:solidFill>
              <a:srgbClr val="E3B98D"/>
            </a:solidFill>
          </p:spPr>
        </p:sp>
        <p:sp>
          <p:nvSpPr>
            <p:cNvPr name="TextBox 4" id="4"/>
            <p:cNvSpPr txBox="true"/>
            <p:nvPr/>
          </p:nvSpPr>
          <p:spPr>
            <a:xfrm>
              <a:off x="0" y="-38100"/>
              <a:ext cx="4995233" cy="198509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172590" y="2110615"/>
            <a:ext cx="7017676" cy="5290585"/>
          </a:xfrm>
          <a:custGeom>
            <a:avLst/>
            <a:gdLst/>
            <a:ahLst/>
            <a:cxnLst/>
            <a:rect r="r" b="b" t="t" l="l"/>
            <a:pathLst>
              <a:path h="5290585" w="7017676">
                <a:moveTo>
                  <a:pt x="0" y="0"/>
                </a:moveTo>
                <a:lnTo>
                  <a:pt x="7017677" y="0"/>
                </a:lnTo>
                <a:lnTo>
                  <a:pt x="7017677" y="5290584"/>
                </a:lnTo>
                <a:lnTo>
                  <a:pt x="0" y="5290584"/>
                </a:lnTo>
                <a:lnTo>
                  <a:pt x="0" y="0"/>
                </a:lnTo>
                <a:close/>
              </a:path>
            </a:pathLst>
          </a:custGeom>
          <a:blipFill>
            <a:blip r:embed="rId2"/>
            <a:stretch>
              <a:fillRect l="0" t="0" r="0" b="0"/>
            </a:stretch>
          </a:blipFill>
        </p:spPr>
      </p:sp>
      <p:sp>
        <p:nvSpPr>
          <p:cNvPr name="Freeform 6" id="6"/>
          <p:cNvSpPr/>
          <p:nvPr/>
        </p:nvSpPr>
        <p:spPr>
          <a:xfrm flipH="false" flipV="false" rot="0">
            <a:off x="1172590" y="7692196"/>
            <a:ext cx="7578700" cy="1753845"/>
          </a:xfrm>
          <a:custGeom>
            <a:avLst/>
            <a:gdLst/>
            <a:ahLst/>
            <a:cxnLst/>
            <a:rect r="r" b="b" t="t" l="l"/>
            <a:pathLst>
              <a:path h="1753845" w="7578700">
                <a:moveTo>
                  <a:pt x="0" y="0"/>
                </a:moveTo>
                <a:lnTo>
                  <a:pt x="7578701" y="0"/>
                </a:lnTo>
                <a:lnTo>
                  <a:pt x="7578701" y="1753845"/>
                </a:lnTo>
                <a:lnTo>
                  <a:pt x="0" y="1753845"/>
                </a:lnTo>
                <a:lnTo>
                  <a:pt x="0" y="0"/>
                </a:lnTo>
                <a:close/>
              </a:path>
            </a:pathLst>
          </a:custGeom>
          <a:blipFill>
            <a:blip r:embed="rId3"/>
            <a:stretch>
              <a:fillRect l="0" t="-385" r="0" b="-385"/>
            </a:stretch>
          </a:blipFill>
        </p:spPr>
      </p:sp>
      <p:sp>
        <p:nvSpPr>
          <p:cNvPr name="TextBox 7" id="7"/>
          <p:cNvSpPr txBox="true"/>
          <p:nvPr/>
        </p:nvSpPr>
        <p:spPr>
          <a:xfrm rot="0">
            <a:off x="9438369" y="3803650"/>
            <a:ext cx="7689205" cy="2846185"/>
          </a:xfrm>
          <a:prstGeom prst="rect">
            <a:avLst/>
          </a:prstGeom>
        </p:spPr>
        <p:txBody>
          <a:bodyPr anchor="t" rtlCol="false" tIns="0" lIns="0" bIns="0" rIns="0">
            <a:spAutoFit/>
          </a:bodyPr>
          <a:lstStyle/>
          <a:p>
            <a:pPr algn="ctr">
              <a:lnSpc>
                <a:spcPts val="3773"/>
              </a:lnSpc>
              <a:spcBef>
                <a:spcPct val="0"/>
              </a:spcBef>
            </a:pPr>
            <a:r>
              <a:rPr lang="en-US" sz="2695" spc="234" strike="noStrike" u="none">
                <a:solidFill>
                  <a:srgbClr val="000000"/>
                </a:solidFill>
                <a:latin typeface="Open Sans"/>
              </a:rPr>
              <a:t>The current retention rate of the telecommunication company is </a:t>
            </a:r>
            <a:r>
              <a:rPr lang="en-US" sz="2695" spc="234" strike="noStrike" u="none">
                <a:solidFill>
                  <a:srgbClr val="000000"/>
                </a:solidFill>
                <a:latin typeface="Open Sans Bold"/>
              </a:rPr>
              <a:t>73.4%,</a:t>
            </a:r>
            <a:r>
              <a:rPr lang="en-US" sz="2695" spc="234" strike="noStrike" u="none">
                <a:solidFill>
                  <a:srgbClr val="000000"/>
                </a:solidFill>
                <a:latin typeface="Open Sans"/>
              </a:rPr>
              <a:t> showing effective customer management strategies. Yet, there are opportunities for targeted improvements to reduce churn and boost satisfaction.</a:t>
            </a:r>
          </a:p>
        </p:txBody>
      </p:sp>
      <p:sp>
        <p:nvSpPr>
          <p:cNvPr name="TextBox 8" id="8"/>
          <p:cNvSpPr txBox="true"/>
          <p:nvPr/>
        </p:nvSpPr>
        <p:spPr>
          <a:xfrm rot="0">
            <a:off x="1028700" y="212054"/>
            <a:ext cx="11569452" cy="1270244"/>
          </a:xfrm>
          <a:prstGeom prst="rect">
            <a:avLst/>
          </a:prstGeom>
        </p:spPr>
        <p:txBody>
          <a:bodyPr anchor="t" rtlCol="false" tIns="0" lIns="0" bIns="0" rIns="0">
            <a:spAutoFit/>
          </a:bodyPr>
          <a:lstStyle/>
          <a:p>
            <a:pPr>
              <a:lnSpc>
                <a:spcPts val="10311"/>
              </a:lnSpc>
            </a:pPr>
            <a:r>
              <a:rPr lang="en-US" sz="7365" spc="73">
                <a:solidFill>
                  <a:srgbClr val="000000"/>
                </a:solidFill>
                <a:latin typeface="Decalotype Bold"/>
              </a:rPr>
              <a:t>Analytical Insights and 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0" y="0"/>
            <a:ext cx="793735" cy="10287000"/>
            <a:chOff x="0" y="0"/>
            <a:chExt cx="209050" cy="2709333"/>
          </a:xfrm>
        </p:grpSpPr>
        <p:sp>
          <p:nvSpPr>
            <p:cNvPr name="Freeform 3" id="3"/>
            <p:cNvSpPr/>
            <p:nvPr/>
          </p:nvSpPr>
          <p:spPr>
            <a:xfrm flipH="false" flipV="false" rot="0">
              <a:off x="0" y="0"/>
              <a:ext cx="209050" cy="2709333"/>
            </a:xfrm>
            <a:custGeom>
              <a:avLst/>
              <a:gdLst/>
              <a:ahLst/>
              <a:cxnLst/>
              <a:rect r="r" b="b" t="t" l="l"/>
              <a:pathLst>
                <a:path h="2709333" w="209050">
                  <a:moveTo>
                    <a:pt x="0" y="0"/>
                  </a:moveTo>
                  <a:lnTo>
                    <a:pt x="209050" y="0"/>
                  </a:lnTo>
                  <a:lnTo>
                    <a:pt x="209050" y="2709333"/>
                  </a:lnTo>
                  <a:lnTo>
                    <a:pt x="0" y="2709333"/>
                  </a:lnTo>
                  <a:close/>
                </a:path>
              </a:pathLst>
            </a:custGeom>
            <a:solidFill>
              <a:srgbClr val="E3B98D"/>
            </a:solidFill>
          </p:spPr>
        </p:sp>
        <p:sp>
          <p:nvSpPr>
            <p:cNvPr name="TextBox 4" id="4"/>
            <p:cNvSpPr txBox="true"/>
            <p:nvPr/>
          </p:nvSpPr>
          <p:spPr>
            <a:xfrm>
              <a:off x="0" y="-38100"/>
              <a:ext cx="209050" cy="2747433"/>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586759" y="1957888"/>
            <a:ext cx="7112800" cy="5317109"/>
          </a:xfrm>
          <a:custGeom>
            <a:avLst/>
            <a:gdLst/>
            <a:ahLst/>
            <a:cxnLst/>
            <a:rect r="r" b="b" t="t" l="l"/>
            <a:pathLst>
              <a:path h="5317109" w="7112800">
                <a:moveTo>
                  <a:pt x="0" y="0"/>
                </a:moveTo>
                <a:lnTo>
                  <a:pt x="7112799" y="0"/>
                </a:lnTo>
                <a:lnTo>
                  <a:pt x="7112799" y="5317109"/>
                </a:lnTo>
                <a:lnTo>
                  <a:pt x="0" y="5317109"/>
                </a:lnTo>
                <a:lnTo>
                  <a:pt x="0" y="0"/>
                </a:lnTo>
                <a:close/>
              </a:path>
            </a:pathLst>
          </a:custGeom>
          <a:blipFill>
            <a:blip r:embed="rId3"/>
            <a:stretch>
              <a:fillRect l="0" t="0" r="0" b="0"/>
            </a:stretch>
          </a:blipFill>
        </p:spPr>
      </p:sp>
      <p:sp>
        <p:nvSpPr>
          <p:cNvPr name="Freeform 6" id="6"/>
          <p:cNvSpPr/>
          <p:nvPr/>
        </p:nvSpPr>
        <p:spPr>
          <a:xfrm flipH="false" flipV="false" rot="0">
            <a:off x="9340020" y="1957888"/>
            <a:ext cx="7113110" cy="5317109"/>
          </a:xfrm>
          <a:custGeom>
            <a:avLst/>
            <a:gdLst/>
            <a:ahLst/>
            <a:cxnLst/>
            <a:rect r="r" b="b" t="t" l="l"/>
            <a:pathLst>
              <a:path h="5317109" w="7113110">
                <a:moveTo>
                  <a:pt x="0" y="0"/>
                </a:moveTo>
                <a:lnTo>
                  <a:pt x="7113110" y="0"/>
                </a:lnTo>
                <a:lnTo>
                  <a:pt x="7113110" y="5317109"/>
                </a:lnTo>
                <a:lnTo>
                  <a:pt x="0" y="5317109"/>
                </a:lnTo>
                <a:lnTo>
                  <a:pt x="0" y="0"/>
                </a:lnTo>
                <a:close/>
              </a:path>
            </a:pathLst>
          </a:custGeom>
          <a:blipFill>
            <a:blip r:embed="rId4"/>
            <a:stretch>
              <a:fillRect l="0" t="0" r="0" b="0"/>
            </a:stretch>
          </a:blipFill>
        </p:spPr>
      </p:sp>
      <p:grpSp>
        <p:nvGrpSpPr>
          <p:cNvPr name="Group 7" id="7"/>
          <p:cNvGrpSpPr/>
          <p:nvPr/>
        </p:nvGrpSpPr>
        <p:grpSpPr>
          <a:xfrm rot="0">
            <a:off x="17494265" y="0"/>
            <a:ext cx="793735" cy="10287000"/>
            <a:chOff x="0" y="0"/>
            <a:chExt cx="209050" cy="2709333"/>
          </a:xfrm>
        </p:grpSpPr>
        <p:sp>
          <p:nvSpPr>
            <p:cNvPr name="Freeform 8" id="8"/>
            <p:cNvSpPr/>
            <p:nvPr/>
          </p:nvSpPr>
          <p:spPr>
            <a:xfrm flipH="false" flipV="false" rot="0">
              <a:off x="0" y="0"/>
              <a:ext cx="209050" cy="2709333"/>
            </a:xfrm>
            <a:custGeom>
              <a:avLst/>
              <a:gdLst/>
              <a:ahLst/>
              <a:cxnLst/>
              <a:rect r="r" b="b" t="t" l="l"/>
              <a:pathLst>
                <a:path h="2709333" w="209050">
                  <a:moveTo>
                    <a:pt x="0" y="0"/>
                  </a:moveTo>
                  <a:lnTo>
                    <a:pt x="209050" y="0"/>
                  </a:lnTo>
                  <a:lnTo>
                    <a:pt x="209050" y="2709333"/>
                  </a:lnTo>
                  <a:lnTo>
                    <a:pt x="0" y="2709333"/>
                  </a:lnTo>
                  <a:close/>
                </a:path>
              </a:pathLst>
            </a:custGeom>
            <a:solidFill>
              <a:srgbClr val="E3B98D"/>
            </a:solidFill>
          </p:spPr>
        </p:sp>
        <p:sp>
          <p:nvSpPr>
            <p:cNvPr name="TextBox 9" id="9"/>
            <p:cNvSpPr txBox="true"/>
            <p:nvPr/>
          </p:nvSpPr>
          <p:spPr>
            <a:xfrm>
              <a:off x="0" y="-38100"/>
              <a:ext cx="209050" cy="2747433"/>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0" y="401638"/>
            <a:ext cx="18288000" cy="1120775"/>
          </a:xfrm>
          <a:prstGeom prst="rect">
            <a:avLst/>
          </a:prstGeom>
        </p:spPr>
        <p:txBody>
          <a:bodyPr anchor="t" rtlCol="false" tIns="0" lIns="0" bIns="0" rIns="0">
            <a:spAutoFit/>
          </a:bodyPr>
          <a:lstStyle/>
          <a:p>
            <a:pPr algn="ctr" marL="0" indent="0" lvl="0">
              <a:lnSpc>
                <a:spcPts val="9100"/>
              </a:lnSpc>
              <a:spcBef>
                <a:spcPct val="0"/>
              </a:spcBef>
            </a:pPr>
            <a:r>
              <a:rPr lang="en-US" sz="6500" spc="65" strike="noStrike" u="none">
                <a:solidFill>
                  <a:srgbClr val="000000"/>
                </a:solidFill>
                <a:latin typeface="Decalotype Bold"/>
              </a:rPr>
              <a:t>Strategic Analysis of Customer Retention Factors</a:t>
            </a:r>
          </a:p>
        </p:txBody>
      </p:sp>
      <p:sp>
        <p:nvSpPr>
          <p:cNvPr name="TextBox 11" id="11"/>
          <p:cNvSpPr txBox="true"/>
          <p:nvPr/>
        </p:nvSpPr>
        <p:spPr>
          <a:xfrm rot="0">
            <a:off x="3378153" y="8274811"/>
            <a:ext cx="11531694" cy="1417320"/>
          </a:xfrm>
          <a:prstGeom prst="rect">
            <a:avLst/>
          </a:prstGeom>
        </p:spPr>
        <p:txBody>
          <a:bodyPr anchor="t" rtlCol="false" tIns="0" lIns="0" bIns="0" rIns="0">
            <a:spAutoFit/>
          </a:bodyPr>
          <a:lstStyle/>
          <a:p>
            <a:pPr algn="ctr">
              <a:lnSpc>
                <a:spcPts val="3779"/>
              </a:lnSpc>
              <a:spcBef>
                <a:spcPct val="0"/>
              </a:spcBef>
            </a:pPr>
            <a:r>
              <a:rPr lang="en-US" sz="2700" spc="234">
                <a:solidFill>
                  <a:srgbClr val="000000"/>
                </a:solidFill>
                <a:latin typeface="Open Sans"/>
              </a:rPr>
              <a:t>High churn among senior citizens calls for senior-friendly services. Month-to-month contracts have a 70% churn rate; promote longer-term commitments with incentives.</a:t>
            </a:r>
          </a:p>
        </p:txBody>
      </p:sp>
      <p:grpSp>
        <p:nvGrpSpPr>
          <p:cNvPr name="Group 12" id="12"/>
          <p:cNvGrpSpPr/>
          <p:nvPr/>
        </p:nvGrpSpPr>
        <p:grpSpPr>
          <a:xfrm rot="0">
            <a:off x="2853234" y="8110416"/>
            <a:ext cx="12492503" cy="1838082"/>
            <a:chOff x="0" y="0"/>
            <a:chExt cx="3290207" cy="484104"/>
          </a:xfrm>
        </p:grpSpPr>
        <p:sp>
          <p:nvSpPr>
            <p:cNvPr name="Freeform 13" id="13"/>
            <p:cNvSpPr/>
            <p:nvPr/>
          </p:nvSpPr>
          <p:spPr>
            <a:xfrm flipH="false" flipV="false" rot="0">
              <a:off x="0" y="0"/>
              <a:ext cx="3290207" cy="484104"/>
            </a:xfrm>
            <a:custGeom>
              <a:avLst/>
              <a:gdLst/>
              <a:ahLst/>
              <a:cxnLst/>
              <a:rect r="r" b="b" t="t" l="l"/>
              <a:pathLst>
                <a:path h="484104" w="3290207">
                  <a:moveTo>
                    <a:pt x="31606" y="0"/>
                  </a:moveTo>
                  <a:lnTo>
                    <a:pt x="3258601" y="0"/>
                  </a:lnTo>
                  <a:cubicBezTo>
                    <a:pt x="3266983" y="0"/>
                    <a:pt x="3275022" y="3330"/>
                    <a:pt x="3280949" y="9257"/>
                  </a:cubicBezTo>
                  <a:cubicBezTo>
                    <a:pt x="3286877" y="15184"/>
                    <a:pt x="3290207" y="23224"/>
                    <a:pt x="3290207" y="31606"/>
                  </a:cubicBezTo>
                  <a:lnTo>
                    <a:pt x="3290207" y="452498"/>
                  </a:lnTo>
                  <a:cubicBezTo>
                    <a:pt x="3290207" y="460880"/>
                    <a:pt x="3286877" y="468919"/>
                    <a:pt x="3280949" y="474847"/>
                  </a:cubicBezTo>
                  <a:cubicBezTo>
                    <a:pt x="3275022" y="480774"/>
                    <a:pt x="3266983" y="484104"/>
                    <a:pt x="3258601" y="484104"/>
                  </a:cubicBezTo>
                  <a:lnTo>
                    <a:pt x="31606" y="484104"/>
                  </a:lnTo>
                  <a:cubicBezTo>
                    <a:pt x="14150" y="484104"/>
                    <a:pt x="0" y="469953"/>
                    <a:pt x="0" y="452498"/>
                  </a:cubicBezTo>
                  <a:lnTo>
                    <a:pt x="0" y="31606"/>
                  </a:lnTo>
                  <a:cubicBezTo>
                    <a:pt x="0" y="23224"/>
                    <a:pt x="3330" y="15184"/>
                    <a:pt x="9257" y="9257"/>
                  </a:cubicBezTo>
                  <a:cubicBezTo>
                    <a:pt x="15184" y="3330"/>
                    <a:pt x="23224" y="0"/>
                    <a:pt x="31606" y="0"/>
                  </a:cubicBezTo>
                  <a:close/>
                </a:path>
              </a:pathLst>
            </a:custGeom>
            <a:solidFill>
              <a:srgbClr val="000000">
                <a:alpha val="0"/>
              </a:srgbClr>
            </a:solidFill>
            <a:ln w="28575" cap="rnd">
              <a:solidFill>
                <a:srgbClr val="000000"/>
              </a:solidFill>
              <a:prstDash val="lgDash"/>
              <a:round/>
            </a:ln>
          </p:spPr>
        </p:sp>
        <p:sp>
          <p:nvSpPr>
            <p:cNvPr name="TextBox 14" id="14"/>
            <p:cNvSpPr txBox="true"/>
            <p:nvPr/>
          </p:nvSpPr>
          <p:spPr>
            <a:xfrm>
              <a:off x="0" y="-66675"/>
              <a:ext cx="3290207" cy="550779"/>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938500">
            <a:off x="13701612" y="-957596"/>
            <a:ext cx="6430755" cy="12340024"/>
            <a:chOff x="0" y="0"/>
            <a:chExt cx="2238263" cy="4295020"/>
          </a:xfrm>
        </p:grpSpPr>
        <p:sp>
          <p:nvSpPr>
            <p:cNvPr name="Freeform 3" id="3"/>
            <p:cNvSpPr/>
            <p:nvPr/>
          </p:nvSpPr>
          <p:spPr>
            <a:xfrm flipH="false" flipV="false" rot="0">
              <a:off x="0" y="0"/>
              <a:ext cx="2238263" cy="4295020"/>
            </a:xfrm>
            <a:custGeom>
              <a:avLst/>
              <a:gdLst/>
              <a:ahLst/>
              <a:cxnLst/>
              <a:rect r="r" b="b" t="t" l="l"/>
              <a:pathLst>
                <a:path h="4295020" w="2238263">
                  <a:moveTo>
                    <a:pt x="0" y="0"/>
                  </a:moveTo>
                  <a:lnTo>
                    <a:pt x="2238263" y="0"/>
                  </a:lnTo>
                  <a:lnTo>
                    <a:pt x="2238263" y="4295020"/>
                  </a:lnTo>
                  <a:lnTo>
                    <a:pt x="0" y="4295020"/>
                  </a:lnTo>
                  <a:close/>
                </a:path>
              </a:pathLst>
            </a:custGeom>
            <a:solidFill>
              <a:srgbClr val="C69E73"/>
            </a:solidFill>
          </p:spPr>
        </p:sp>
        <p:sp>
          <p:nvSpPr>
            <p:cNvPr name="TextBox 4" id="4"/>
            <p:cNvSpPr txBox="true"/>
            <p:nvPr/>
          </p:nvSpPr>
          <p:spPr>
            <a:xfrm>
              <a:off x="0" y="-38100"/>
              <a:ext cx="2238263" cy="433312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1617906" y="748221"/>
            <a:ext cx="5641394" cy="3187617"/>
          </a:xfrm>
          <a:custGeom>
            <a:avLst/>
            <a:gdLst/>
            <a:ahLst/>
            <a:cxnLst/>
            <a:rect r="r" b="b" t="t" l="l"/>
            <a:pathLst>
              <a:path h="3187617" w="5641394">
                <a:moveTo>
                  <a:pt x="0" y="0"/>
                </a:moveTo>
                <a:lnTo>
                  <a:pt x="5641394" y="0"/>
                </a:lnTo>
                <a:lnTo>
                  <a:pt x="5641394" y="3187617"/>
                </a:lnTo>
                <a:lnTo>
                  <a:pt x="0" y="3187617"/>
                </a:lnTo>
                <a:lnTo>
                  <a:pt x="0" y="0"/>
                </a:lnTo>
                <a:close/>
              </a:path>
            </a:pathLst>
          </a:custGeom>
          <a:blipFill>
            <a:blip r:embed="rId2"/>
            <a:stretch>
              <a:fillRect l="0" t="0" r="0" b="0"/>
            </a:stretch>
          </a:blipFill>
        </p:spPr>
      </p:sp>
      <p:sp>
        <p:nvSpPr>
          <p:cNvPr name="Freeform 6" id="6"/>
          <p:cNvSpPr/>
          <p:nvPr/>
        </p:nvSpPr>
        <p:spPr>
          <a:xfrm flipH="false" flipV="false" rot="0">
            <a:off x="9950214" y="4620117"/>
            <a:ext cx="7309086" cy="5358429"/>
          </a:xfrm>
          <a:custGeom>
            <a:avLst/>
            <a:gdLst/>
            <a:ahLst/>
            <a:cxnLst/>
            <a:rect r="r" b="b" t="t" l="l"/>
            <a:pathLst>
              <a:path h="5358429" w="7309086">
                <a:moveTo>
                  <a:pt x="0" y="0"/>
                </a:moveTo>
                <a:lnTo>
                  <a:pt x="7309086" y="0"/>
                </a:lnTo>
                <a:lnTo>
                  <a:pt x="7309086" y="5358429"/>
                </a:lnTo>
                <a:lnTo>
                  <a:pt x="0" y="5358429"/>
                </a:lnTo>
                <a:lnTo>
                  <a:pt x="0" y="0"/>
                </a:lnTo>
                <a:close/>
              </a:path>
            </a:pathLst>
          </a:custGeom>
          <a:blipFill>
            <a:blip r:embed="rId3"/>
            <a:stretch>
              <a:fillRect l="0" t="0" r="0" b="0"/>
            </a:stretch>
          </a:blipFill>
        </p:spPr>
      </p:sp>
      <p:sp>
        <p:nvSpPr>
          <p:cNvPr name="TextBox 7" id="7"/>
          <p:cNvSpPr txBox="true"/>
          <p:nvPr/>
        </p:nvSpPr>
        <p:spPr>
          <a:xfrm rot="0">
            <a:off x="1974895" y="523390"/>
            <a:ext cx="9288870" cy="3589655"/>
          </a:xfrm>
          <a:prstGeom prst="rect">
            <a:avLst/>
          </a:prstGeom>
        </p:spPr>
        <p:txBody>
          <a:bodyPr anchor="t" rtlCol="false" tIns="0" lIns="0" bIns="0" rIns="0">
            <a:spAutoFit/>
          </a:bodyPr>
          <a:lstStyle/>
          <a:p>
            <a:pPr>
              <a:lnSpc>
                <a:spcPts val="3220"/>
              </a:lnSpc>
              <a:spcBef>
                <a:spcPct val="0"/>
              </a:spcBef>
            </a:pPr>
            <a:r>
              <a:rPr lang="en-US" sz="2300" spc="200">
                <a:solidFill>
                  <a:srgbClr val="000000"/>
                </a:solidFill>
                <a:latin typeface="Open Sans Bold"/>
              </a:rPr>
              <a:t>Service Features:</a:t>
            </a:r>
            <a:r>
              <a:rPr lang="en-US" sz="2300" spc="200">
                <a:solidFill>
                  <a:srgbClr val="000000"/>
                </a:solidFill>
                <a:latin typeface="Open Sans"/>
              </a:rPr>
              <a:t> Make online security, device protection, and tech support standard in premium plans.</a:t>
            </a:r>
          </a:p>
          <a:p>
            <a:pPr>
              <a:lnSpc>
                <a:spcPts val="3220"/>
              </a:lnSpc>
              <a:spcBef>
                <a:spcPct val="0"/>
              </a:spcBef>
            </a:pPr>
          </a:p>
          <a:p>
            <a:pPr>
              <a:lnSpc>
                <a:spcPts val="3220"/>
              </a:lnSpc>
              <a:spcBef>
                <a:spcPct val="0"/>
              </a:spcBef>
            </a:pPr>
            <a:r>
              <a:rPr lang="en-US" sz="2300" spc="200">
                <a:solidFill>
                  <a:srgbClr val="000000"/>
                </a:solidFill>
                <a:latin typeface="Open Sans Bold"/>
              </a:rPr>
              <a:t>Gender Dynamics: </a:t>
            </a:r>
            <a:r>
              <a:rPr lang="en-US" sz="2300" spc="200">
                <a:solidFill>
                  <a:srgbClr val="000000"/>
                </a:solidFill>
                <a:latin typeface="Open Sans"/>
              </a:rPr>
              <a:t>Churn rates are similar across genders, indicating a need for gender-neutral retention strategies.</a:t>
            </a:r>
          </a:p>
          <a:p>
            <a:pPr>
              <a:lnSpc>
                <a:spcPts val="3220"/>
              </a:lnSpc>
              <a:spcBef>
                <a:spcPct val="0"/>
              </a:spcBef>
            </a:pPr>
          </a:p>
          <a:p>
            <a:pPr>
              <a:lnSpc>
                <a:spcPts val="3220"/>
              </a:lnSpc>
              <a:spcBef>
                <a:spcPct val="0"/>
              </a:spcBef>
            </a:pPr>
            <a:r>
              <a:rPr lang="en-US" sz="2300" spc="200">
                <a:solidFill>
                  <a:srgbClr val="000000"/>
                </a:solidFill>
                <a:latin typeface="Open Sans Bold"/>
              </a:rPr>
              <a:t>Phone Service: </a:t>
            </a:r>
            <a:r>
              <a:rPr lang="en-US" sz="2300" spc="200">
                <a:solidFill>
                  <a:srgbClr val="000000"/>
                </a:solidFill>
                <a:latin typeface="Open Sans"/>
              </a:rPr>
              <a:t>High retention acts as a loyalty anchor, deterring churn due to inconvenience.</a:t>
            </a:r>
          </a:p>
        </p:txBody>
      </p:sp>
      <p:sp>
        <p:nvSpPr>
          <p:cNvPr name="Freeform 8" id="8"/>
          <p:cNvSpPr/>
          <p:nvPr/>
        </p:nvSpPr>
        <p:spPr>
          <a:xfrm flipH="false" flipV="false" rot="0">
            <a:off x="1974895" y="4620117"/>
            <a:ext cx="7287464" cy="5358429"/>
          </a:xfrm>
          <a:custGeom>
            <a:avLst/>
            <a:gdLst/>
            <a:ahLst/>
            <a:cxnLst/>
            <a:rect r="r" b="b" t="t" l="l"/>
            <a:pathLst>
              <a:path h="5358429" w="7287464">
                <a:moveTo>
                  <a:pt x="0" y="0"/>
                </a:moveTo>
                <a:lnTo>
                  <a:pt x="7287464" y="0"/>
                </a:lnTo>
                <a:lnTo>
                  <a:pt x="7287464" y="5358429"/>
                </a:lnTo>
                <a:lnTo>
                  <a:pt x="0" y="5358429"/>
                </a:lnTo>
                <a:lnTo>
                  <a:pt x="0" y="0"/>
                </a:lnTo>
                <a:close/>
              </a:path>
            </a:pathLst>
          </a:custGeom>
          <a:blipFill>
            <a:blip r:embed="rId4"/>
            <a:stretch>
              <a:fillRect l="0" t="0" r="0" b="0"/>
            </a:stretch>
          </a:blipFill>
        </p:spPr>
      </p:sp>
      <p:grpSp>
        <p:nvGrpSpPr>
          <p:cNvPr name="Group 9" id="9"/>
          <p:cNvGrpSpPr/>
          <p:nvPr/>
        </p:nvGrpSpPr>
        <p:grpSpPr>
          <a:xfrm rot="0">
            <a:off x="1633665" y="373181"/>
            <a:ext cx="9630100" cy="3973946"/>
            <a:chOff x="0" y="0"/>
            <a:chExt cx="2536323" cy="1046636"/>
          </a:xfrm>
        </p:grpSpPr>
        <p:sp>
          <p:nvSpPr>
            <p:cNvPr name="Freeform 10" id="10"/>
            <p:cNvSpPr/>
            <p:nvPr/>
          </p:nvSpPr>
          <p:spPr>
            <a:xfrm flipH="false" flipV="false" rot="0">
              <a:off x="0" y="0"/>
              <a:ext cx="2536323" cy="1046636"/>
            </a:xfrm>
            <a:custGeom>
              <a:avLst/>
              <a:gdLst/>
              <a:ahLst/>
              <a:cxnLst/>
              <a:rect r="r" b="b" t="t" l="l"/>
              <a:pathLst>
                <a:path h="1046636" w="2536323">
                  <a:moveTo>
                    <a:pt x="41000" y="0"/>
                  </a:moveTo>
                  <a:lnTo>
                    <a:pt x="2495322" y="0"/>
                  </a:lnTo>
                  <a:cubicBezTo>
                    <a:pt x="2506196" y="0"/>
                    <a:pt x="2516625" y="4320"/>
                    <a:pt x="2524314" y="12009"/>
                  </a:cubicBezTo>
                  <a:cubicBezTo>
                    <a:pt x="2532003" y="19698"/>
                    <a:pt x="2536323" y="30126"/>
                    <a:pt x="2536323" y="41000"/>
                  </a:cubicBezTo>
                  <a:lnTo>
                    <a:pt x="2536323" y="1005636"/>
                  </a:lnTo>
                  <a:cubicBezTo>
                    <a:pt x="2536323" y="1028280"/>
                    <a:pt x="2517966" y="1046636"/>
                    <a:pt x="2495322" y="1046636"/>
                  </a:cubicBezTo>
                  <a:lnTo>
                    <a:pt x="41000" y="1046636"/>
                  </a:lnTo>
                  <a:cubicBezTo>
                    <a:pt x="18357" y="1046636"/>
                    <a:pt x="0" y="1028280"/>
                    <a:pt x="0" y="1005636"/>
                  </a:cubicBezTo>
                  <a:lnTo>
                    <a:pt x="0" y="41000"/>
                  </a:lnTo>
                  <a:cubicBezTo>
                    <a:pt x="0" y="18357"/>
                    <a:pt x="18357" y="0"/>
                    <a:pt x="41000" y="0"/>
                  </a:cubicBezTo>
                  <a:close/>
                </a:path>
              </a:pathLst>
            </a:custGeom>
            <a:solidFill>
              <a:srgbClr val="000000">
                <a:alpha val="0"/>
              </a:srgbClr>
            </a:solidFill>
            <a:ln w="28575" cap="rnd">
              <a:solidFill>
                <a:srgbClr val="000000"/>
              </a:solidFill>
              <a:prstDash val="lgDash"/>
              <a:round/>
            </a:ln>
          </p:spPr>
        </p:sp>
        <p:sp>
          <p:nvSpPr>
            <p:cNvPr name="TextBox 11" id="11"/>
            <p:cNvSpPr txBox="true"/>
            <p:nvPr/>
          </p:nvSpPr>
          <p:spPr>
            <a:xfrm>
              <a:off x="0" y="-66675"/>
              <a:ext cx="2536323" cy="111331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690638">
            <a:off x="654494" y="-1142016"/>
            <a:ext cx="4419788" cy="12571033"/>
            <a:chOff x="0" y="0"/>
            <a:chExt cx="1164059" cy="3310889"/>
          </a:xfrm>
        </p:grpSpPr>
        <p:sp>
          <p:nvSpPr>
            <p:cNvPr name="Freeform 3" id="3"/>
            <p:cNvSpPr/>
            <p:nvPr/>
          </p:nvSpPr>
          <p:spPr>
            <a:xfrm flipH="false" flipV="false" rot="0">
              <a:off x="0" y="0"/>
              <a:ext cx="1164059" cy="3310889"/>
            </a:xfrm>
            <a:custGeom>
              <a:avLst/>
              <a:gdLst/>
              <a:ahLst/>
              <a:cxnLst/>
              <a:rect r="r" b="b" t="t" l="l"/>
              <a:pathLst>
                <a:path h="3310889" w="1164059">
                  <a:moveTo>
                    <a:pt x="0" y="0"/>
                  </a:moveTo>
                  <a:lnTo>
                    <a:pt x="1164059" y="0"/>
                  </a:lnTo>
                  <a:lnTo>
                    <a:pt x="1164059" y="3310889"/>
                  </a:lnTo>
                  <a:lnTo>
                    <a:pt x="0" y="3310889"/>
                  </a:lnTo>
                  <a:close/>
                </a:path>
              </a:pathLst>
            </a:custGeom>
            <a:solidFill>
              <a:srgbClr val="C69E73"/>
            </a:solidFill>
          </p:spPr>
        </p:sp>
        <p:sp>
          <p:nvSpPr>
            <p:cNvPr name="TextBox 4" id="4"/>
            <p:cNvSpPr txBox="true"/>
            <p:nvPr/>
          </p:nvSpPr>
          <p:spPr>
            <a:xfrm>
              <a:off x="0" y="-38100"/>
              <a:ext cx="1164059" cy="334898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28700" y="1254090"/>
            <a:ext cx="5754131" cy="4286478"/>
          </a:xfrm>
          <a:custGeom>
            <a:avLst/>
            <a:gdLst/>
            <a:ahLst/>
            <a:cxnLst/>
            <a:rect r="r" b="b" t="t" l="l"/>
            <a:pathLst>
              <a:path h="4286478" w="5754131">
                <a:moveTo>
                  <a:pt x="0" y="0"/>
                </a:moveTo>
                <a:lnTo>
                  <a:pt x="5754131" y="0"/>
                </a:lnTo>
                <a:lnTo>
                  <a:pt x="5754131" y="4286479"/>
                </a:lnTo>
                <a:lnTo>
                  <a:pt x="0" y="4286479"/>
                </a:lnTo>
                <a:lnTo>
                  <a:pt x="0" y="0"/>
                </a:lnTo>
                <a:close/>
              </a:path>
            </a:pathLst>
          </a:custGeom>
          <a:blipFill>
            <a:blip r:embed="rId3"/>
            <a:stretch>
              <a:fillRect l="0" t="0" r="0" b="0"/>
            </a:stretch>
          </a:blipFill>
        </p:spPr>
      </p:sp>
      <p:sp>
        <p:nvSpPr>
          <p:cNvPr name="Freeform 6" id="6"/>
          <p:cNvSpPr/>
          <p:nvPr/>
        </p:nvSpPr>
        <p:spPr>
          <a:xfrm flipH="false" flipV="false" rot="0">
            <a:off x="7403641" y="1254090"/>
            <a:ext cx="5708231" cy="4286478"/>
          </a:xfrm>
          <a:custGeom>
            <a:avLst/>
            <a:gdLst/>
            <a:ahLst/>
            <a:cxnLst/>
            <a:rect r="r" b="b" t="t" l="l"/>
            <a:pathLst>
              <a:path h="4286478" w="5708231">
                <a:moveTo>
                  <a:pt x="0" y="0"/>
                </a:moveTo>
                <a:lnTo>
                  <a:pt x="5708231" y="0"/>
                </a:lnTo>
                <a:lnTo>
                  <a:pt x="5708231" y="4286479"/>
                </a:lnTo>
                <a:lnTo>
                  <a:pt x="0" y="4286479"/>
                </a:lnTo>
                <a:lnTo>
                  <a:pt x="0" y="0"/>
                </a:lnTo>
                <a:close/>
              </a:path>
            </a:pathLst>
          </a:custGeom>
          <a:blipFill>
            <a:blip r:embed="rId4"/>
            <a:stretch>
              <a:fillRect l="0" t="0" r="0" b="0"/>
            </a:stretch>
          </a:blipFill>
        </p:spPr>
      </p:sp>
      <p:sp>
        <p:nvSpPr>
          <p:cNvPr name="Freeform 7" id="7"/>
          <p:cNvSpPr/>
          <p:nvPr/>
        </p:nvSpPr>
        <p:spPr>
          <a:xfrm flipH="false" flipV="false" rot="0">
            <a:off x="1062693" y="5820602"/>
            <a:ext cx="5686145" cy="4286478"/>
          </a:xfrm>
          <a:custGeom>
            <a:avLst/>
            <a:gdLst/>
            <a:ahLst/>
            <a:cxnLst/>
            <a:rect r="r" b="b" t="t" l="l"/>
            <a:pathLst>
              <a:path h="4286478" w="5686145">
                <a:moveTo>
                  <a:pt x="0" y="0"/>
                </a:moveTo>
                <a:lnTo>
                  <a:pt x="5686145" y="0"/>
                </a:lnTo>
                <a:lnTo>
                  <a:pt x="5686145" y="4286478"/>
                </a:lnTo>
                <a:lnTo>
                  <a:pt x="0" y="4286478"/>
                </a:lnTo>
                <a:lnTo>
                  <a:pt x="0" y="0"/>
                </a:lnTo>
                <a:close/>
              </a:path>
            </a:pathLst>
          </a:custGeom>
          <a:blipFill>
            <a:blip r:embed="rId5"/>
            <a:stretch>
              <a:fillRect l="0" t="0" r="0" b="0"/>
            </a:stretch>
          </a:blipFill>
        </p:spPr>
      </p:sp>
      <p:sp>
        <p:nvSpPr>
          <p:cNvPr name="Freeform 8" id="8"/>
          <p:cNvSpPr/>
          <p:nvPr/>
        </p:nvSpPr>
        <p:spPr>
          <a:xfrm flipH="false" flipV="false" rot="0">
            <a:off x="7400126" y="5820602"/>
            <a:ext cx="5711745" cy="4204021"/>
          </a:xfrm>
          <a:custGeom>
            <a:avLst/>
            <a:gdLst/>
            <a:ahLst/>
            <a:cxnLst/>
            <a:rect r="r" b="b" t="t" l="l"/>
            <a:pathLst>
              <a:path h="4204021" w="5711745">
                <a:moveTo>
                  <a:pt x="0" y="0"/>
                </a:moveTo>
                <a:lnTo>
                  <a:pt x="5711746" y="0"/>
                </a:lnTo>
                <a:lnTo>
                  <a:pt x="5711746" y="4204020"/>
                </a:lnTo>
                <a:lnTo>
                  <a:pt x="0" y="4204020"/>
                </a:lnTo>
                <a:lnTo>
                  <a:pt x="0" y="0"/>
                </a:lnTo>
                <a:close/>
              </a:path>
            </a:pathLst>
          </a:custGeom>
          <a:blipFill>
            <a:blip r:embed="rId6"/>
            <a:stretch>
              <a:fillRect l="0" t="0" r="0" b="0"/>
            </a:stretch>
          </a:blipFill>
        </p:spPr>
      </p:sp>
      <p:sp>
        <p:nvSpPr>
          <p:cNvPr name="TextBox 9" id="9"/>
          <p:cNvSpPr txBox="true"/>
          <p:nvPr/>
        </p:nvSpPr>
        <p:spPr>
          <a:xfrm rot="0">
            <a:off x="1028700" y="298415"/>
            <a:ext cx="12688394" cy="679450"/>
          </a:xfrm>
          <a:prstGeom prst="rect">
            <a:avLst/>
          </a:prstGeom>
        </p:spPr>
        <p:txBody>
          <a:bodyPr anchor="t" rtlCol="false" tIns="0" lIns="0" bIns="0" rIns="0">
            <a:spAutoFit/>
          </a:bodyPr>
          <a:lstStyle/>
          <a:p>
            <a:pPr>
              <a:lnSpc>
                <a:spcPts val="5599"/>
              </a:lnSpc>
              <a:spcBef>
                <a:spcPct val="0"/>
              </a:spcBef>
            </a:pPr>
            <a:r>
              <a:rPr lang="en-US" sz="3999" spc="347">
                <a:solidFill>
                  <a:srgbClr val="000000"/>
                </a:solidFill>
                <a:latin typeface="Open Sans Bold"/>
              </a:rPr>
              <a:t>Payment Methods &amp; Customer Churn</a:t>
            </a:r>
          </a:p>
        </p:txBody>
      </p:sp>
      <p:grpSp>
        <p:nvGrpSpPr>
          <p:cNvPr name="Group 10" id="10"/>
          <p:cNvGrpSpPr/>
          <p:nvPr/>
        </p:nvGrpSpPr>
        <p:grpSpPr>
          <a:xfrm rot="-690638">
            <a:off x="16368395" y="-464915"/>
            <a:ext cx="4419788" cy="12571033"/>
            <a:chOff x="0" y="0"/>
            <a:chExt cx="1164059" cy="3310889"/>
          </a:xfrm>
        </p:grpSpPr>
        <p:sp>
          <p:nvSpPr>
            <p:cNvPr name="Freeform 11" id="11"/>
            <p:cNvSpPr/>
            <p:nvPr/>
          </p:nvSpPr>
          <p:spPr>
            <a:xfrm flipH="false" flipV="false" rot="0">
              <a:off x="0" y="0"/>
              <a:ext cx="1164059" cy="3310889"/>
            </a:xfrm>
            <a:custGeom>
              <a:avLst/>
              <a:gdLst/>
              <a:ahLst/>
              <a:cxnLst/>
              <a:rect r="r" b="b" t="t" l="l"/>
              <a:pathLst>
                <a:path h="3310889" w="1164059">
                  <a:moveTo>
                    <a:pt x="0" y="0"/>
                  </a:moveTo>
                  <a:lnTo>
                    <a:pt x="1164059" y="0"/>
                  </a:lnTo>
                  <a:lnTo>
                    <a:pt x="1164059" y="3310889"/>
                  </a:lnTo>
                  <a:lnTo>
                    <a:pt x="0" y="3310889"/>
                  </a:lnTo>
                  <a:close/>
                </a:path>
              </a:pathLst>
            </a:custGeom>
            <a:solidFill>
              <a:srgbClr val="C69E73"/>
            </a:solidFill>
          </p:spPr>
        </p:sp>
        <p:sp>
          <p:nvSpPr>
            <p:cNvPr name="TextBox 12" id="12"/>
            <p:cNvSpPr txBox="true"/>
            <p:nvPr/>
          </p:nvSpPr>
          <p:spPr>
            <a:xfrm>
              <a:off x="0" y="-38100"/>
              <a:ext cx="1164059" cy="3348989"/>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13717094" y="3991169"/>
            <a:ext cx="4294537" cy="3051175"/>
          </a:xfrm>
          <a:prstGeom prst="rect">
            <a:avLst/>
          </a:prstGeom>
        </p:spPr>
        <p:txBody>
          <a:bodyPr anchor="t" rtlCol="false" tIns="0" lIns="0" bIns="0" rIns="0">
            <a:spAutoFit/>
          </a:bodyPr>
          <a:lstStyle/>
          <a:p>
            <a:pPr algn="ctr">
              <a:lnSpc>
                <a:spcPts val="3499"/>
              </a:lnSpc>
              <a:spcBef>
                <a:spcPct val="0"/>
              </a:spcBef>
            </a:pPr>
            <a:r>
              <a:rPr lang="en-US" sz="2499" spc="217">
                <a:solidFill>
                  <a:srgbClr val="000000"/>
                </a:solidFill>
                <a:latin typeface="Open Sans"/>
              </a:rPr>
              <a:t>Payment method is critical to customer satisfaction and retention—strategies to improve payment experiences can reduce churn.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1028700" y="1774310"/>
            <a:ext cx="7713226" cy="6738380"/>
            <a:chOff x="0" y="0"/>
            <a:chExt cx="2137363" cy="1867230"/>
          </a:xfrm>
        </p:grpSpPr>
        <p:sp>
          <p:nvSpPr>
            <p:cNvPr name="Freeform 3" id="3"/>
            <p:cNvSpPr/>
            <p:nvPr/>
          </p:nvSpPr>
          <p:spPr>
            <a:xfrm flipH="false" flipV="false" rot="0">
              <a:off x="0" y="0"/>
              <a:ext cx="2137363" cy="1867230"/>
            </a:xfrm>
            <a:custGeom>
              <a:avLst/>
              <a:gdLst/>
              <a:ahLst/>
              <a:cxnLst/>
              <a:rect r="r" b="b" t="t" l="l"/>
              <a:pathLst>
                <a:path h="1867230" w="2137363">
                  <a:moveTo>
                    <a:pt x="0" y="0"/>
                  </a:moveTo>
                  <a:lnTo>
                    <a:pt x="2137363" y="0"/>
                  </a:lnTo>
                  <a:lnTo>
                    <a:pt x="2137363" y="1867230"/>
                  </a:lnTo>
                  <a:lnTo>
                    <a:pt x="0" y="1867230"/>
                  </a:lnTo>
                  <a:close/>
                </a:path>
              </a:pathLst>
            </a:custGeom>
            <a:solidFill>
              <a:srgbClr val="C69E73"/>
            </a:solidFill>
          </p:spPr>
        </p:sp>
        <p:sp>
          <p:nvSpPr>
            <p:cNvPr name="TextBox 4" id="4"/>
            <p:cNvSpPr txBox="true"/>
            <p:nvPr/>
          </p:nvSpPr>
          <p:spPr>
            <a:xfrm>
              <a:off x="0" y="-38100"/>
              <a:ext cx="2137363" cy="190533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81125" y="0"/>
            <a:ext cx="3986212" cy="4114800"/>
          </a:xfrm>
          <a:custGeom>
            <a:avLst/>
            <a:gdLst/>
            <a:ahLst/>
            <a:cxnLst/>
            <a:rect r="r" b="b" t="t" l="l"/>
            <a:pathLst>
              <a:path h="4114800" w="3986212">
                <a:moveTo>
                  <a:pt x="0" y="0"/>
                </a:moveTo>
                <a:lnTo>
                  <a:pt x="3986213" y="0"/>
                </a:lnTo>
                <a:lnTo>
                  <a:pt x="39862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74231" y="2200694"/>
            <a:ext cx="5622163" cy="5569620"/>
          </a:xfrm>
          <a:custGeom>
            <a:avLst/>
            <a:gdLst/>
            <a:ahLst/>
            <a:cxnLst/>
            <a:rect r="r" b="b" t="t" l="l"/>
            <a:pathLst>
              <a:path h="5569620" w="5622163">
                <a:moveTo>
                  <a:pt x="0" y="0"/>
                </a:moveTo>
                <a:lnTo>
                  <a:pt x="5622164" y="0"/>
                </a:lnTo>
                <a:lnTo>
                  <a:pt x="5622164" y="5569620"/>
                </a:lnTo>
                <a:lnTo>
                  <a:pt x="0" y="5569620"/>
                </a:lnTo>
                <a:lnTo>
                  <a:pt x="0" y="0"/>
                </a:lnTo>
                <a:close/>
              </a:path>
            </a:pathLst>
          </a:custGeom>
          <a:blipFill>
            <a:blip r:embed="rId4"/>
            <a:stretch>
              <a:fillRect l="0" t="0" r="0" b="0"/>
            </a:stretch>
          </a:blipFill>
        </p:spPr>
      </p:sp>
      <p:sp>
        <p:nvSpPr>
          <p:cNvPr name="TextBox 7" id="7"/>
          <p:cNvSpPr txBox="true"/>
          <p:nvPr/>
        </p:nvSpPr>
        <p:spPr>
          <a:xfrm rot="0">
            <a:off x="9144000" y="1124591"/>
            <a:ext cx="8391792" cy="7990193"/>
          </a:xfrm>
          <a:prstGeom prst="rect">
            <a:avLst/>
          </a:prstGeom>
        </p:spPr>
        <p:txBody>
          <a:bodyPr anchor="t" rtlCol="false" tIns="0" lIns="0" bIns="0" rIns="0">
            <a:spAutoFit/>
          </a:bodyPr>
          <a:lstStyle/>
          <a:p>
            <a:pPr>
              <a:lnSpc>
                <a:spcPts val="3220"/>
              </a:lnSpc>
              <a:spcBef>
                <a:spcPct val="0"/>
              </a:spcBef>
            </a:pPr>
            <a:r>
              <a:rPr lang="en-US" sz="2300" spc="200">
                <a:solidFill>
                  <a:srgbClr val="000000"/>
                </a:solidFill>
                <a:latin typeface="Open Sans"/>
              </a:rPr>
              <a:t>Rigorous testing and validation of Model 1 with a dataset of 4924 customers.</a:t>
            </a:r>
          </a:p>
          <a:p>
            <a:pPr>
              <a:lnSpc>
                <a:spcPts val="3220"/>
              </a:lnSpc>
              <a:spcBef>
                <a:spcPct val="0"/>
              </a:spcBef>
            </a:pPr>
          </a:p>
          <a:p>
            <a:pPr>
              <a:lnSpc>
                <a:spcPts val="3220"/>
              </a:lnSpc>
              <a:spcBef>
                <a:spcPct val="0"/>
              </a:spcBef>
            </a:pPr>
            <a:r>
              <a:rPr lang="en-US" sz="2300" spc="200">
                <a:solidFill>
                  <a:srgbClr val="000000"/>
                </a:solidFill>
                <a:latin typeface="Open Sans"/>
              </a:rPr>
              <a:t>Model 1 achieves an impressive 84.5% concordance rate.</a:t>
            </a:r>
          </a:p>
          <a:p>
            <a:pPr>
              <a:lnSpc>
                <a:spcPts val="3220"/>
              </a:lnSpc>
              <a:spcBef>
                <a:spcPct val="0"/>
              </a:spcBef>
            </a:pPr>
            <a:r>
              <a:rPr lang="en-US" sz="2300" spc="200">
                <a:solidFill>
                  <a:srgbClr val="000000"/>
                </a:solidFill>
                <a:latin typeface="Open Sans"/>
              </a:rPr>
              <a:t>Accurate prediction of churn 55% of the time.</a:t>
            </a:r>
          </a:p>
          <a:p>
            <a:pPr>
              <a:lnSpc>
                <a:spcPts val="3220"/>
              </a:lnSpc>
              <a:spcBef>
                <a:spcPct val="0"/>
              </a:spcBef>
            </a:pPr>
          </a:p>
          <a:p>
            <a:pPr>
              <a:lnSpc>
                <a:spcPts val="3220"/>
              </a:lnSpc>
              <a:spcBef>
                <a:spcPct val="0"/>
              </a:spcBef>
            </a:pPr>
            <a:r>
              <a:rPr lang="en-US" sz="2300" spc="200">
                <a:solidFill>
                  <a:srgbClr val="000000"/>
                </a:solidFill>
                <a:latin typeface="Open Sans Bold"/>
              </a:rPr>
              <a:t>Key insights:</a:t>
            </a:r>
          </a:p>
          <a:p>
            <a:pPr marL="496676" indent="-248338" lvl="1">
              <a:lnSpc>
                <a:spcPts val="3220"/>
              </a:lnSpc>
              <a:buFont typeface="Arial"/>
              <a:buChar char="•"/>
            </a:pPr>
            <a:r>
              <a:rPr lang="en-US" sz="2300" spc="200">
                <a:solidFill>
                  <a:srgbClr val="000000"/>
                </a:solidFill>
                <a:latin typeface="Open Sans"/>
              </a:rPr>
              <a:t>Tenure: Longer engagement correlates with lower churn rates, emphasizing the importance of cultivating lasting relationships.</a:t>
            </a:r>
          </a:p>
          <a:p>
            <a:pPr marL="496676" indent="-248338" lvl="1">
              <a:lnSpc>
                <a:spcPts val="3220"/>
              </a:lnSpc>
              <a:buFont typeface="Arial"/>
              <a:buChar char="•"/>
            </a:pPr>
            <a:r>
              <a:rPr lang="en-US" sz="2300" spc="200">
                <a:solidFill>
                  <a:srgbClr val="000000"/>
                </a:solidFill>
                <a:latin typeface="Open Sans"/>
              </a:rPr>
              <a:t>Contract Duration: Longer contracts result in lower churn, indicating the value of promoting commitment.</a:t>
            </a:r>
          </a:p>
          <a:p>
            <a:pPr marL="496676" indent="-248338" lvl="1">
              <a:lnSpc>
                <a:spcPts val="3220"/>
              </a:lnSpc>
              <a:buFont typeface="Arial"/>
              <a:buChar char="•"/>
            </a:pPr>
            <a:r>
              <a:rPr lang="en-US" sz="2300" spc="200">
                <a:solidFill>
                  <a:srgbClr val="000000"/>
                </a:solidFill>
                <a:latin typeface="Open Sans"/>
              </a:rPr>
              <a:t>Payment Method: Reliance on electronic checks is associated with higher churn, highlighting the need for contactless payment mechanisms.</a:t>
            </a:r>
          </a:p>
          <a:p>
            <a:pPr>
              <a:lnSpc>
                <a:spcPts val="3220"/>
              </a:lnSpc>
            </a:pPr>
          </a:p>
          <a:p>
            <a:pPr>
              <a:lnSpc>
                <a:spcPts val="3220"/>
              </a:lnSpc>
              <a:spcBef>
                <a:spcPct val="0"/>
              </a:spcBef>
            </a:pPr>
            <a:r>
              <a:rPr lang="en-US" sz="2300" spc="200">
                <a:solidFill>
                  <a:srgbClr val="000000"/>
                </a:solidFill>
                <a:latin typeface="Open Sans"/>
              </a:rPr>
              <a:t>These insights provide strategic direction for enhancing customer retention and fostering loyalty.</a:t>
            </a:r>
          </a:p>
        </p:txBody>
      </p:sp>
      <p:grpSp>
        <p:nvGrpSpPr>
          <p:cNvPr name="Group 8" id="8"/>
          <p:cNvGrpSpPr/>
          <p:nvPr/>
        </p:nvGrpSpPr>
        <p:grpSpPr>
          <a:xfrm rot="0">
            <a:off x="8917561" y="831111"/>
            <a:ext cx="8735245" cy="8581065"/>
            <a:chOff x="0" y="0"/>
            <a:chExt cx="2300641" cy="2260034"/>
          </a:xfrm>
        </p:grpSpPr>
        <p:sp>
          <p:nvSpPr>
            <p:cNvPr name="Freeform 9" id="9"/>
            <p:cNvSpPr/>
            <p:nvPr/>
          </p:nvSpPr>
          <p:spPr>
            <a:xfrm flipH="false" flipV="false" rot="0">
              <a:off x="0" y="0"/>
              <a:ext cx="2300641" cy="2260034"/>
            </a:xfrm>
            <a:custGeom>
              <a:avLst/>
              <a:gdLst/>
              <a:ahLst/>
              <a:cxnLst/>
              <a:rect r="r" b="b" t="t" l="l"/>
              <a:pathLst>
                <a:path h="2260034" w="2300641">
                  <a:moveTo>
                    <a:pt x="45201" y="0"/>
                  </a:moveTo>
                  <a:lnTo>
                    <a:pt x="2255440" y="0"/>
                  </a:lnTo>
                  <a:cubicBezTo>
                    <a:pt x="2280404" y="0"/>
                    <a:pt x="2300641" y="20237"/>
                    <a:pt x="2300641" y="45201"/>
                  </a:cubicBezTo>
                  <a:lnTo>
                    <a:pt x="2300641" y="2214833"/>
                  </a:lnTo>
                  <a:cubicBezTo>
                    <a:pt x="2300641" y="2226821"/>
                    <a:pt x="2295879" y="2238318"/>
                    <a:pt x="2287402" y="2246795"/>
                  </a:cubicBezTo>
                  <a:cubicBezTo>
                    <a:pt x="2278925" y="2255272"/>
                    <a:pt x="2267428" y="2260034"/>
                    <a:pt x="2255440" y="2260034"/>
                  </a:cubicBezTo>
                  <a:lnTo>
                    <a:pt x="45201" y="2260034"/>
                  </a:lnTo>
                  <a:cubicBezTo>
                    <a:pt x="20237" y="2260034"/>
                    <a:pt x="0" y="2239797"/>
                    <a:pt x="0" y="2214833"/>
                  </a:cubicBezTo>
                  <a:lnTo>
                    <a:pt x="0" y="45201"/>
                  </a:lnTo>
                  <a:cubicBezTo>
                    <a:pt x="0" y="20237"/>
                    <a:pt x="20237" y="0"/>
                    <a:pt x="45201" y="0"/>
                  </a:cubicBezTo>
                  <a:close/>
                </a:path>
              </a:pathLst>
            </a:custGeom>
            <a:solidFill>
              <a:srgbClr val="000000">
                <a:alpha val="0"/>
              </a:srgbClr>
            </a:solidFill>
            <a:ln w="28575" cap="rnd">
              <a:solidFill>
                <a:srgbClr val="000000"/>
              </a:solidFill>
              <a:prstDash val="lgDash"/>
              <a:round/>
            </a:ln>
          </p:spPr>
        </p:sp>
        <p:sp>
          <p:nvSpPr>
            <p:cNvPr name="TextBox 10" id="10"/>
            <p:cNvSpPr txBox="true"/>
            <p:nvPr/>
          </p:nvSpPr>
          <p:spPr>
            <a:xfrm>
              <a:off x="0" y="-66675"/>
              <a:ext cx="2300641" cy="2326709"/>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1028700" y="1774310"/>
            <a:ext cx="7713226" cy="6738380"/>
            <a:chOff x="0" y="0"/>
            <a:chExt cx="2137363" cy="1867230"/>
          </a:xfrm>
        </p:grpSpPr>
        <p:sp>
          <p:nvSpPr>
            <p:cNvPr name="Freeform 3" id="3"/>
            <p:cNvSpPr/>
            <p:nvPr/>
          </p:nvSpPr>
          <p:spPr>
            <a:xfrm flipH="false" flipV="false" rot="0">
              <a:off x="0" y="0"/>
              <a:ext cx="2137363" cy="1867230"/>
            </a:xfrm>
            <a:custGeom>
              <a:avLst/>
              <a:gdLst/>
              <a:ahLst/>
              <a:cxnLst/>
              <a:rect r="r" b="b" t="t" l="l"/>
              <a:pathLst>
                <a:path h="1867230" w="2137363">
                  <a:moveTo>
                    <a:pt x="0" y="0"/>
                  </a:moveTo>
                  <a:lnTo>
                    <a:pt x="2137363" y="0"/>
                  </a:lnTo>
                  <a:lnTo>
                    <a:pt x="2137363" y="1867230"/>
                  </a:lnTo>
                  <a:lnTo>
                    <a:pt x="0" y="1867230"/>
                  </a:lnTo>
                  <a:close/>
                </a:path>
              </a:pathLst>
            </a:custGeom>
            <a:solidFill>
              <a:srgbClr val="C69E73"/>
            </a:solidFill>
          </p:spPr>
        </p:sp>
        <p:sp>
          <p:nvSpPr>
            <p:cNvPr name="TextBox 4" id="4"/>
            <p:cNvSpPr txBox="true"/>
            <p:nvPr/>
          </p:nvSpPr>
          <p:spPr>
            <a:xfrm>
              <a:off x="0" y="-38100"/>
              <a:ext cx="2137363" cy="190533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4934" y="0"/>
            <a:ext cx="3986212" cy="4114800"/>
          </a:xfrm>
          <a:custGeom>
            <a:avLst/>
            <a:gdLst/>
            <a:ahLst/>
            <a:cxnLst/>
            <a:rect r="r" b="b" t="t" l="l"/>
            <a:pathLst>
              <a:path h="4114800" w="3986212">
                <a:moveTo>
                  <a:pt x="0" y="0"/>
                </a:moveTo>
                <a:lnTo>
                  <a:pt x="3986212" y="0"/>
                </a:lnTo>
                <a:lnTo>
                  <a:pt x="39862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98040" y="2356227"/>
            <a:ext cx="5574546" cy="5574546"/>
          </a:xfrm>
          <a:custGeom>
            <a:avLst/>
            <a:gdLst/>
            <a:ahLst/>
            <a:cxnLst/>
            <a:rect r="r" b="b" t="t" l="l"/>
            <a:pathLst>
              <a:path h="5574546" w="5574546">
                <a:moveTo>
                  <a:pt x="0" y="0"/>
                </a:moveTo>
                <a:lnTo>
                  <a:pt x="5574546" y="0"/>
                </a:lnTo>
                <a:lnTo>
                  <a:pt x="5574546" y="5574546"/>
                </a:lnTo>
                <a:lnTo>
                  <a:pt x="0" y="5574546"/>
                </a:lnTo>
                <a:lnTo>
                  <a:pt x="0" y="0"/>
                </a:lnTo>
                <a:close/>
              </a:path>
            </a:pathLst>
          </a:custGeom>
          <a:blipFill>
            <a:blip r:embed="rId4"/>
            <a:stretch>
              <a:fillRect l="0" t="0" r="0" b="0"/>
            </a:stretch>
          </a:blipFill>
        </p:spPr>
      </p:sp>
      <p:sp>
        <p:nvSpPr>
          <p:cNvPr name="TextBox 7" id="7"/>
          <p:cNvSpPr txBox="true"/>
          <p:nvPr/>
        </p:nvSpPr>
        <p:spPr>
          <a:xfrm rot="0">
            <a:off x="9341589" y="924566"/>
            <a:ext cx="8299852" cy="8390243"/>
          </a:xfrm>
          <a:prstGeom prst="rect">
            <a:avLst/>
          </a:prstGeom>
        </p:spPr>
        <p:txBody>
          <a:bodyPr anchor="t" rtlCol="false" tIns="0" lIns="0" bIns="0" rIns="0">
            <a:spAutoFit/>
          </a:bodyPr>
          <a:lstStyle/>
          <a:p>
            <a:pPr>
              <a:lnSpc>
                <a:spcPts val="3220"/>
              </a:lnSpc>
              <a:spcBef>
                <a:spcPct val="0"/>
              </a:spcBef>
            </a:pPr>
            <a:r>
              <a:rPr lang="en-US" sz="2300" spc="200">
                <a:solidFill>
                  <a:srgbClr val="000000"/>
                </a:solidFill>
                <a:latin typeface="Open Sans"/>
              </a:rPr>
              <a:t>Model 2 improves interpretability by addressing multicollinearity.</a:t>
            </a:r>
          </a:p>
          <a:p>
            <a:pPr>
              <a:lnSpc>
                <a:spcPts val="3220"/>
              </a:lnSpc>
              <a:spcBef>
                <a:spcPct val="0"/>
              </a:spcBef>
            </a:pPr>
          </a:p>
          <a:p>
            <a:pPr>
              <a:lnSpc>
                <a:spcPts val="3220"/>
              </a:lnSpc>
              <a:spcBef>
                <a:spcPct val="0"/>
              </a:spcBef>
            </a:pPr>
            <a:r>
              <a:rPr lang="en-US" sz="2300" spc="200">
                <a:solidFill>
                  <a:srgbClr val="000000"/>
                </a:solidFill>
                <a:latin typeface="Open Sans"/>
              </a:rPr>
              <a:t>Strong performance with over 89% accuracy in predicting non-churn cases.</a:t>
            </a:r>
          </a:p>
          <a:p>
            <a:pPr>
              <a:lnSpc>
                <a:spcPts val="3220"/>
              </a:lnSpc>
              <a:spcBef>
                <a:spcPct val="0"/>
              </a:spcBef>
            </a:pPr>
          </a:p>
          <a:p>
            <a:pPr>
              <a:lnSpc>
                <a:spcPts val="3220"/>
              </a:lnSpc>
              <a:spcBef>
                <a:spcPct val="0"/>
              </a:spcBef>
            </a:pPr>
            <a:r>
              <a:rPr lang="en-US" sz="2300" spc="200">
                <a:solidFill>
                  <a:srgbClr val="000000"/>
                </a:solidFill>
                <a:latin typeface="Open Sans"/>
              </a:rPr>
              <a:t>Variance Inflation Factor (VIF) Analysis refines predictive capabilities by eliminating variables with elevated VIF scores.</a:t>
            </a:r>
          </a:p>
          <a:p>
            <a:pPr>
              <a:lnSpc>
                <a:spcPts val="3220"/>
              </a:lnSpc>
              <a:spcBef>
                <a:spcPct val="0"/>
              </a:spcBef>
            </a:pPr>
          </a:p>
          <a:p>
            <a:pPr>
              <a:lnSpc>
                <a:spcPts val="3220"/>
              </a:lnSpc>
              <a:spcBef>
                <a:spcPct val="0"/>
              </a:spcBef>
            </a:pPr>
            <a:r>
              <a:rPr lang="en-US" sz="2300" spc="200">
                <a:solidFill>
                  <a:srgbClr val="000000"/>
                </a:solidFill>
                <a:latin typeface="Open Sans"/>
              </a:rPr>
              <a:t>Critical factors such as tenure, contract duration, and payment method remain significant predictors of churn.</a:t>
            </a:r>
          </a:p>
          <a:p>
            <a:pPr>
              <a:lnSpc>
                <a:spcPts val="3220"/>
              </a:lnSpc>
              <a:spcBef>
                <a:spcPct val="0"/>
              </a:spcBef>
            </a:pPr>
          </a:p>
          <a:p>
            <a:pPr>
              <a:lnSpc>
                <a:spcPts val="3220"/>
              </a:lnSpc>
              <a:spcBef>
                <a:spcPct val="0"/>
              </a:spcBef>
            </a:pPr>
            <a:r>
              <a:rPr lang="en-US" sz="2300" spc="200">
                <a:solidFill>
                  <a:srgbClr val="000000"/>
                </a:solidFill>
                <a:latin typeface="Open Sans"/>
              </a:rPr>
              <a:t>Observation of senior demographics consistently churning suggests an opportunity for targeted retention strategies tailored to their needs.</a:t>
            </a:r>
          </a:p>
          <a:p>
            <a:pPr>
              <a:lnSpc>
                <a:spcPts val="3220"/>
              </a:lnSpc>
              <a:spcBef>
                <a:spcPct val="0"/>
              </a:spcBef>
            </a:pPr>
          </a:p>
          <a:p>
            <a:pPr>
              <a:lnSpc>
                <a:spcPts val="3220"/>
              </a:lnSpc>
              <a:spcBef>
                <a:spcPct val="0"/>
              </a:spcBef>
            </a:pPr>
            <a:r>
              <a:rPr lang="en-US" sz="2300" spc="200">
                <a:solidFill>
                  <a:srgbClr val="000000"/>
                </a:solidFill>
                <a:latin typeface="Open Sans"/>
              </a:rPr>
              <a:t>This targeted approach, grounded in rigorous analysis, positions the company to proactively reduce churn and enhance customer loyalty.</a:t>
            </a:r>
          </a:p>
        </p:txBody>
      </p:sp>
      <p:grpSp>
        <p:nvGrpSpPr>
          <p:cNvPr name="Group 8" id="8"/>
          <p:cNvGrpSpPr/>
          <p:nvPr/>
        </p:nvGrpSpPr>
        <p:grpSpPr>
          <a:xfrm rot="0">
            <a:off x="8983424" y="674079"/>
            <a:ext cx="8845017" cy="8998199"/>
            <a:chOff x="0" y="0"/>
            <a:chExt cx="2329552" cy="2369896"/>
          </a:xfrm>
        </p:grpSpPr>
        <p:sp>
          <p:nvSpPr>
            <p:cNvPr name="Freeform 9" id="9"/>
            <p:cNvSpPr/>
            <p:nvPr/>
          </p:nvSpPr>
          <p:spPr>
            <a:xfrm flipH="false" flipV="false" rot="0">
              <a:off x="0" y="0"/>
              <a:ext cx="2329552" cy="2369896"/>
            </a:xfrm>
            <a:custGeom>
              <a:avLst/>
              <a:gdLst/>
              <a:ahLst/>
              <a:cxnLst/>
              <a:rect r="r" b="b" t="t" l="l"/>
              <a:pathLst>
                <a:path h="2369896" w="2329552">
                  <a:moveTo>
                    <a:pt x="44640" y="0"/>
                  </a:moveTo>
                  <a:lnTo>
                    <a:pt x="2284912" y="0"/>
                  </a:lnTo>
                  <a:cubicBezTo>
                    <a:pt x="2309566" y="0"/>
                    <a:pt x="2329552" y="19986"/>
                    <a:pt x="2329552" y="44640"/>
                  </a:cubicBezTo>
                  <a:lnTo>
                    <a:pt x="2329552" y="2325257"/>
                  </a:lnTo>
                  <a:cubicBezTo>
                    <a:pt x="2329552" y="2337096"/>
                    <a:pt x="2324849" y="2348450"/>
                    <a:pt x="2316477" y="2356821"/>
                  </a:cubicBezTo>
                  <a:cubicBezTo>
                    <a:pt x="2308106" y="2365193"/>
                    <a:pt x="2296751" y="2369896"/>
                    <a:pt x="2284912" y="2369896"/>
                  </a:cubicBezTo>
                  <a:lnTo>
                    <a:pt x="44640" y="2369896"/>
                  </a:lnTo>
                  <a:cubicBezTo>
                    <a:pt x="32800" y="2369896"/>
                    <a:pt x="21446" y="2365193"/>
                    <a:pt x="13075" y="2356821"/>
                  </a:cubicBezTo>
                  <a:cubicBezTo>
                    <a:pt x="4703" y="2348450"/>
                    <a:pt x="0" y="2337096"/>
                    <a:pt x="0" y="2325257"/>
                  </a:cubicBezTo>
                  <a:lnTo>
                    <a:pt x="0" y="44640"/>
                  </a:lnTo>
                  <a:cubicBezTo>
                    <a:pt x="0" y="32800"/>
                    <a:pt x="4703" y="21446"/>
                    <a:pt x="13075" y="13075"/>
                  </a:cubicBezTo>
                  <a:cubicBezTo>
                    <a:pt x="21446" y="4703"/>
                    <a:pt x="32800" y="0"/>
                    <a:pt x="44640" y="0"/>
                  </a:cubicBezTo>
                  <a:close/>
                </a:path>
              </a:pathLst>
            </a:custGeom>
            <a:solidFill>
              <a:srgbClr val="000000">
                <a:alpha val="0"/>
              </a:srgbClr>
            </a:solidFill>
            <a:ln w="28575" cap="rnd">
              <a:solidFill>
                <a:srgbClr val="000000"/>
              </a:solidFill>
              <a:prstDash val="lgDash"/>
              <a:round/>
            </a:ln>
          </p:spPr>
        </p:sp>
        <p:sp>
          <p:nvSpPr>
            <p:cNvPr name="TextBox 10" id="10"/>
            <p:cNvSpPr txBox="true"/>
            <p:nvPr/>
          </p:nvSpPr>
          <p:spPr>
            <a:xfrm>
              <a:off x="0" y="-66675"/>
              <a:ext cx="2329552" cy="243657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995532">
            <a:off x="7332280" y="8781844"/>
            <a:ext cx="12504578" cy="4545584"/>
            <a:chOff x="0" y="0"/>
            <a:chExt cx="3293387" cy="1197191"/>
          </a:xfrm>
        </p:grpSpPr>
        <p:sp>
          <p:nvSpPr>
            <p:cNvPr name="Freeform 3" id="3"/>
            <p:cNvSpPr/>
            <p:nvPr/>
          </p:nvSpPr>
          <p:spPr>
            <a:xfrm flipH="false" flipV="false" rot="0">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C69E73"/>
            </a:solidFill>
          </p:spPr>
        </p:sp>
        <p:sp>
          <p:nvSpPr>
            <p:cNvPr name="TextBox 4" id="4"/>
            <p:cNvSpPr txBox="true"/>
            <p:nvPr/>
          </p:nvSpPr>
          <p:spPr>
            <a:xfrm>
              <a:off x="0" y="-38100"/>
              <a:ext cx="3293387" cy="1235291"/>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28700" y="1464593"/>
            <a:ext cx="7006046" cy="7357814"/>
          </a:xfrm>
          <a:custGeom>
            <a:avLst/>
            <a:gdLst/>
            <a:ahLst/>
            <a:cxnLst/>
            <a:rect r="r" b="b" t="t" l="l"/>
            <a:pathLst>
              <a:path h="7357814" w="7006046">
                <a:moveTo>
                  <a:pt x="0" y="0"/>
                </a:moveTo>
                <a:lnTo>
                  <a:pt x="7006046" y="0"/>
                </a:lnTo>
                <a:lnTo>
                  <a:pt x="7006046" y="7357814"/>
                </a:lnTo>
                <a:lnTo>
                  <a:pt x="0" y="7357814"/>
                </a:lnTo>
                <a:lnTo>
                  <a:pt x="0" y="0"/>
                </a:lnTo>
                <a:close/>
              </a:path>
            </a:pathLst>
          </a:custGeom>
          <a:blipFill>
            <a:blip r:embed="rId2"/>
            <a:stretch>
              <a:fillRect l="-799" t="-8" r="-491" b="0"/>
            </a:stretch>
          </a:blipFill>
          <a:ln w="38100" cap="sq">
            <a:solidFill>
              <a:srgbClr val="000000"/>
            </a:solidFill>
            <a:prstDash val="solid"/>
            <a:miter/>
          </a:ln>
        </p:spPr>
      </p:sp>
      <p:sp>
        <p:nvSpPr>
          <p:cNvPr name="TextBox 6" id="6"/>
          <p:cNvSpPr txBox="true"/>
          <p:nvPr/>
        </p:nvSpPr>
        <p:spPr>
          <a:xfrm rot="0">
            <a:off x="9332216" y="981075"/>
            <a:ext cx="7650797" cy="5680075"/>
          </a:xfrm>
          <a:prstGeom prst="rect">
            <a:avLst/>
          </a:prstGeom>
        </p:spPr>
        <p:txBody>
          <a:bodyPr anchor="t" rtlCol="false" tIns="0" lIns="0" bIns="0" rIns="0">
            <a:spAutoFit/>
          </a:bodyPr>
          <a:lstStyle/>
          <a:p>
            <a:pPr algn="ctr">
              <a:lnSpc>
                <a:spcPts val="3499"/>
              </a:lnSpc>
            </a:pPr>
            <a:r>
              <a:rPr lang="en-US" sz="2499" spc="217">
                <a:solidFill>
                  <a:srgbClr val="000000"/>
                </a:solidFill>
                <a:latin typeface="Open Sans"/>
              </a:rPr>
              <a:t>Model 2 demonstrates a strong performance with an AUC of 0.8442. The ROC curve illustrates an initial steep ascent, indicating heightened sensitivity in identifying true churn risks, while effectively sparing innocent non-churners. Its arc gracefully bows towards the upper left quadrant, reflecting performance excellence in capturing true positives. Through the ROC curve, it is clear that our model performs a lot better than a random classifier. </a:t>
            </a:r>
          </a:p>
          <a:p>
            <a:pPr algn="ctr">
              <a:lnSpc>
                <a:spcPts val="3499"/>
              </a:lnSpc>
              <a:spcBef>
                <a:spcPct val="0"/>
              </a:spcBef>
            </a:pPr>
          </a:p>
        </p:txBody>
      </p:sp>
      <p:sp>
        <p:nvSpPr>
          <p:cNvPr name="Freeform 7" id="7"/>
          <p:cNvSpPr/>
          <p:nvPr/>
        </p:nvSpPr>
        <p:spPr>
          <a:xfrm flipH="false" flipV="false" rot="-994442">
            <a:off x="12067448" y="5887432"/>
            <a:ext cx="5784223" cy="3901721"/>
          </a:xfrm>
          <a:custGeom>
            <a:avLst/>
            <a:gdLst/>
            <a:ahLst/>
            <a:cxnLst/>
            <a:rect r="r" b="b" t="t" l="l"/>
            <a:pathLst>
              <a:path h="3901721" w="5784223">
                <a:moveTo>
                  <a:pt x="0" y="0"/>
                </a:moveTo>
                <a:lnTo>
                  <a:pt x="5784223" y="0"/>
                </a:lnTo>
                <a:lnTo>
                  <a:pt x="5784223" y="3901721"/>
                </a:lnTo>
                <a:lnTo>
                  <a:pt x="0" y="39017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898928" y="662308"/>
            <a:ext cx="8517374" cy="5683087"/>
            <a:chOff x="0" y="0"/>
            <a:chExt cx="2243259" cy="1496780"/>
          </a:xfrm>
        </p:grpSpPr>
        <p:sp>
          <p:nvSpPr>
            <p:cNvPr name="Freeform 9" id="9"/>
            <p:cNvSpPr/>
            <p:nvPr/>
          </p:nvSpPr>
          <p:spPr>
            <a:xfrm flipH="false" flipV="false" rot="0">
              <a:off x="0" y="0"/>
              <a:ext cx="2243259" cy="1496780"/>
            </a:xfrm>
            <a:custGeom>
              <a:avLst/>
              <a:gdLst/>
              <a:ahLst/>
              <a:cxnLst/>
              <a:rect r="r" b="b" t="t" l="l"/>
              <a:pathLst>
                <a:path h="1496780" w="2243259">
                  <a:moveTo>
                    <a:pt x="46357" y="0"/>
                  </a:moveTo>
                  <a:lnTo>
                    <a:pt x="2196902" y="0"/>
                  </a:lnTo>
                  <a:cubicBezTo>
                    <a:pt x="2209197" y="0"/>
                    <a:pt x="2220988" y="4884"/>
                    <a:pt x="2229681" y="13578"/>
                  </a:cubicBezTo>
                  <a:cubicBezTo>
                    <a:pt x="2238375" y="22271"/>
                    <a:pt x="2243259" y="34062"/>
                    <a:pt x="2243259" y="46357"/>
                  </a:cubicBezTo>
                  <a:lnTo>
                    <a:pt x="2243259" y="1450423"/>
                  </a:lnTo>
                  <a:cubicBezTo>
                    <a:pt x="2243259" y="1462718"/>
                    <a:pt x="2238375" y="1474509"/>
                    <a:pt x="2229681" y="1483203"/>
                  </a:cubicBezTo>
                  <a:cubicBezTo>
                    <a:pt x="2220988" y="1491896"/>
                    <a:pt x="2209197" y="1496780"/>
                    <a:pt x="2196902" y="1496780"/>
                  </a:cubicBezTo>
                  <a:lnTo>
                    <a:pt x="46357" y="1496780"/>
                  </a:lnTo>
                  <a:cubicBezTo>
                    <a:pt x="34062" y="1496780"/>
                    <a:pt x="22271" y="1491896"/>
                    <a:pt x="13578" y="1483203"/>
                  </a:cubicBezTo>
                  <a:cubicBezTo>
                    <a:pt x="4884" y="1474509"/>
                    <a:pt x="0" y="1462718"/>
                    <a:pt x="0" y="1450423"/>
                  </a:cubicBezTo>
                  <a:lnTo>
                    <a:pt x="0" y="46357"/>
                  </a:lnTo>
                  <a:cubicBezTo>
                    <a:pt x="0" y="34062"/>
                    <a:pt x="4884" y="22271"/>
                    <a:pt x="13578" y="13578"/>
                  </a:cubicBezTo>
                  <a:cubicBezTo>
                    <a:pt x="22271" y="4884"/>
                    <a:pt x="34062" y="0"/>
                    <a:pt x="46357" y="0"/>
                  </a:cubicBezTo>
                  <a:close/>
                </a:path>
              </a:pathLst>
            </a:custGeom>
            <a:solidFill>
              <a:srgbClr val="000000">
                <a:alpha val="0"/>
              </a:srgbClr>
            </a:solidFill>
            <a:ln w="28575" cap="rnd">
              <a:solidFill>
                <a:srgbClr val="000000"/>
              </a:solidFill>
              <a:prstDash val="lgDash"/>
              <a:round/>
            </a:ln>
          </p:spPr>
        </p:sp>
        <p:sp>
          <p:nvSpPr>
            <p:cNvPr name="TextBox 10" id="10"/>
            <p:cNvSpPr txBox="true"/>
            <p:nvPr/>
          </p:nvSpPr>
          <p:spPr>
            <a:xfrm>
              <a:off x="0" y="-66675"/>
              <a:ext cx="2243259" cy="1563455"/>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1028700" y="2180459"/>
            <a:ext cx="9730777" cy="1148126"/>
            <a:chOff x="0" y="0"/>
            <a:chExt cx="2562838" cy="302387"/>
          </a:xfrm>
        </p:grpSpPr>
        <p:sp>
          <p:nvSpPr>
            <p:cNvPr name="Freeform 3" id="3"/>
            <p:cNvSpPr/>
            <p:nvPr/>
          </p:nvSpPr>
          <p:spPr>
            <a:xfrm flipH="false" flipV="false" rot="0">
              <a:off x="0" y="0"/>
              <a:ext cx="2562838" cy="302387"/>
            </a:xfrm>
            <a:custGeom>
              <a:avLst/>
              <a:gdLst/>
              <a:ahLst/>
              <a:cxnLst/>
              <a:rect r="r" b="b" t="t" l="l"/>
              <a:pathLst>
                <a:path h="302387" w="2562838">
                  <a:moveTo>
                    <a:pt x="0" y="0"/>
                  </a:moveTo>
                  <a:lnTo>
                    <a:pt x="2562838" y="0"/>
                  </a:lnTo>
                  <a:lnTo>
                    <a:pt x="2562838" y="302387"/>
                  </a:lnTo>
                  <a:lnTo>
                    <a:pt x="0" y="302387"/>
                  </a:lnTo>
                  <a:close/>
                </a:path>
              </a:pathLst>
            </a:custGeom>
            <a:solidFill>
              <a:srgbClr val="AA845A">
                <a:alpha val="89804"/>
              </a:srgbClr>
            </a:solidFill>
          </p:spPr>
        </p:sp>
        <p:sp>
          <p:nvSpPr>
            <p:cNvPr name="TextBox 4" id="4"/>
            <p:cNvSpPr txBox="true"/>
            <p:nvPr/>
          </p:nvSpPr>
          <p:spPr>
            <a:xfrm>
              <a:off x="0" y="-38100"/>
              <a:ext cx="2562838" cy="340487"/>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028700" y="653040"/>
            <a:ext cx="12627992" cy="1270244"/>
          </a:xfrm>
          <a:prstGeom prst="rect">
            <a:avLst/>
          </a:prstGeom>
        </p:spPr>
        <p:txBody>
          <a:bodyPr anchor="t" rtlCol="false" tIns="0" lIns="0" bIns="0" rIns="0">
            <a:spAutoFit/>
          </a:bodyPr>
          <a:lstStyle/>
          <a:p>
            <a:pPr>
              <a:lnSpc>
                <a:spcPts val="10311"/>
              </a:lnSpc>
            </a:pPr>
            <a:r>
              <a:rPr lang="en-US" sz="7365" spc="73">
                <a:solidFill>
                  <a:srgbClr val="000000"/>
                </a:solidFill>
                <a:latin typeface="Decalotype Bold"/>
              </a:rPr>
              <a:t>Strategies and Recommendations</a:t>
            </a:r>
          </a:p>
        </p:txBody>
      </p:sp>
      <p:sp>
        <p:nvSpPr>
          <p:cNvPr name="TextBox 6" id="6"/>
          <p:cNvSpPr txBox="true"/>
          <p:nvPr/>
        </p:nvSpPr>
        <p:spPr>
          <a:xfrm rot="0">
            <a:off x="1115416" y="2221122"/>
            <a:ext cx="9557344" cy="1019175"/>
          </a:xfrm>
          <a:prstGeom prst="rect">
            <a:avLst/>
          </a:prstGeom>
        </p:spPr>
        <p:txBody>
          <a:bodyPr anchor="t" rtlCol="false" tIns="0" lIns="0" bIns="0" rIns="0">
            <a:spAutoFit/>
          </a:bodyPr>
          <a:lstStyle/>
          <a:p>
            <a:pPr algn="ctr">
              <a:lnSpc>
                <a:spcPts val="4199"/>
              </a:lnSpc>
            </a:pPr>
            <a:r>
              <a:rPr lang="en-US" sz="2999" spc="260">
                <a:solidFill>
                  <a:srgbClr val="000000"/>
                </a:solidFill>
                <a:latin typeface="Open Sans Bold"/>
              </a:rPr>
              <a:t>Enhanced Customer Profiling </a:t>
            </a:r>
          </a:p>
          <a:p>
            <a:pPr algn="ctr">
              <a:lnSpc>
                <a:spcPts val="4199"/>
              </a:lnSpc>
            </a:pPr>
            <a:r>
              <a:rPr lang="en-US" sz="2999" spc="260">
                <a:solidFill>
                  <a:srgbClr val="000000"/>
                </a:solidFill>
                <a:latin typeface="Open Sans Bold"/>
              </a:rPr>
              <a:t>and Segmentation </a:t>
            </a:r>
          </a:p>
        </p:txBody>
      </p:sp>
      <p:grpSp>
        <p:nvGrpSpPr>
          <p:cNvPr name="Group 7" id="7"/>
          <p:cNvGrpSpPr/>
          <p:nvPr/>
        </p:nvGrpSpPr>
        <p:grpSpPr>
          <a:xfrm rot="0">
            <a:off x="1028700" y="3496441"/>
            <a:ext cx="9730777" cy="1148126"/>
            <a:chOff x="0" y="0"/>
            <a:chExt cx="12974369" cy="1530835"/>
          </a:xfrm>
        </p:grpSpPr>
        <p:grpSp>
          <p:nvGrpSpPr>
            <p:cNvPr name="Group 8" id="8"/>
            <p:cNvGrpSpPr/>
            <p:nvPr/>
          </p:nvGrpSpPr>
          <p:grpSpPr>
            <a:xfrm rot="0">
              <a:off x="0" y="0"/>
              <a:ext cx="12974369" cy="1530835"/>
              <a:chOff x="0" y="0"/>
              <a:chExt cx="2562838" cy="302387"/>
            </a:xfrm>
          </p:grpSpPr>
          <p:sp>
            <p:nvSpPr>
              <p:cNvPr name="Freeform 9" id="9"/>
              <p:cNvSpPr/>
              <p:nvPr/>
            </p:nvSpPr>
            <p:spPr>
              <a:xfrm flipH="false" flipV="false" rot="0">
                <a:off x="0" y="0"/>
                <a:ext cx="2562838" cy="302387"/>
              </a:xfrm>
              <a:custGeom>
                <a:avLst/>
                <a:gdLst/>
                <a:ahLst/>
                <a:cxnLst/>
                <a:rect r="r" b="b" t="t" l="l"/>
                <a:pathLst>
                  <a:path h="302387" w="2562838">
                    <a:moveTo>
                      <a:pt x="0" y="0"/>
                    </a:moveTo>
                    <a:lnTo>
                      <a:pt x="2562838" y="0"/>
                    </a:lnTo>
                    <a:lnTo>
                      <a:pt x="2562838" y="302387"/>
                    </a:lnTo>
                    <a:lnTo>
                      <a:pt x="0" y="302387"/>
                    </a:lnTo>
                    <a:close/>
                  </a:path>
                </a:pathLst>
              </a:custGeom>
              <a:solidFill>
                <a:srgbClr val="AA845A">
                  <a:alpha val="89804"/>
                </a:srgbClr>
              </a:solidFill>
            </p:spPr>
          </p:sp>
          <p:sp>
            <p:nvSpPr>
              <p:cNvPr name="TextBox 10" id="10"/>
              <p:cNvSpPr txBox="true"/>
              <p:nvPr/>
            </p:nvSpPr>
            <p:spPr>
              <a:xfrm>
                <a:off x="0" y="-38100"/>
                <a:ext cx="2562838" cy="340487"/>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115622" y="70093"/>
              <a:ext cx="12743125" cy="1343025"/>
            </a:xfrm>
            <a:prstGeom prst="rect">
              <a:avLst/>
            </a:prstGeom>
          </p:spPr>
          <p:txBody>
            <a:bodyPr anchor="t" rtlCol="false" tIns="0" lIns="0" bIns="0" rIns="0">
              <a:spAutoFit/>
            </a:bodyPr>
            <a:lstStyle/>
            <a:p>
              <a:pPr algn="ctr">
                <a:lnSpc>
                  <a:spcPts val="4199"/>
                </a:lnSpc>
              </a:pPr>
              <a:r>
                <a:rPr lang="en-US" sz="2999" spc="260">
                  <a:solidFill>
                    <a:srgbClr val="000000">
                      <a:alpha val="89804"/>
                    </a:srgbClr>
                  </a:solidFill>
                  <a:latin typeface="Open Sans Bold"/>
                </a:rPr>
                <a:t>Improved Service Quality </a:t>
              </a:r>
            </a:p>
            <a:p>
              <a:pPr algn="ctr">
                <a:lnSpc>
                  <a:spcPts val="4199"/>
                </a:lnSpc>
              </a:pPr>
              <a:r>
                <a:rPr lang="en-US" sz="2999" spc="260">
                  <a:solidFill>
                    <a:srgbClr val="000000">
                      <a:alpha val="89804"/>
                    </a:srgbClr>
                  </a:solidFill>
                  <a:latin typeface="Open Sans Bold"/>
                </a:rPr>
                <a:t>and Customer Support</a:t>
              </a:r>
            </a:p>
          </p:txBody>
        </p:sp>
      </p:grpSp>
      <p:grpSp>
        <p:nvGrpSpPr>
          <p:cNvPr name="Group 12" id="12"/>
          <p:cNvGrpSpPr/>
          <p:nvPr/>
        </p:nvGrpSpPr>
        <p:grpSpPr>
          <a:xfrm rot="0">
            <a:off x="1028700" y="4816018"/>
            <a:ext cx="9730777" cy="1148126"/>
            <a:chOff x="0" y="0"/>
            <a:chExt cx="12974369" cy="1530835"/>
          </a:xfrm>
        </p:grpSpPr>
        <p:grpSp>
          <p:nvGrpSpPr>
            <p:cNvPr name="Group 13" id="13"/>
            <p:cNvGrpSpPr/>
            <p:nvPr/>
          </p:nvGrpSpPr>
          <p:grpSpPr>
            <a:xfrm rot="0">
              <a:off x="0" y="0"/>
              <a:ext cx="12974369" cy="1530835"/>
              <a:chOff x="0" y="0"/>
              <a:chExt cx="2562838" cy="302387"/>
            </a:xfrm>
          </p:grpSpPr>
          <p:sp>
            <p:nvSpPr>
              <p:cNvPr name="Freeform 14" id="14"/>
              <p:cNvSpPr/>
              <p:nvPr/>
            </p:nvSpPr>
            <p:spPr>
              <a:xfrm flipH="false" flipV="false" rot="0">
                <a:off x="0" y="0"/>
                <a:ext cx="2562838" cy="302387"/>
              </a:xfrm>
              <a:custGeom>
                <a:avLst/>
                <a:gdLst/>
                <a:ahLst/>
                <a:cxnLst/>
                <a:rect r="r" b="b" t="t" l="l"/>
                <a:pathLst>
                  <a:path h="302387" w="2562838">
                    <a:moveTo>
                      <a:pt x="0" y="0"/>
                    </a:moveTo>
                    <a:lnTo>
                      <a:pt x="2562838" y="0"/>
                    </a:lnTo>
                    <a:lnTo>
                      <a:pt x="2562838" y="302387"/>
                    </a:lnTo>
                    <a:lnTo>
                      <a:pt x="0" y="302387"/>
                    </a:lnTo>
                    <a:close/>
                  </a:path>
                </a:pathLst>
              </a:custGeom>
              <a:solidFill>
                <a:srgbClr val="AA845A">
                  <a:alpha val="89804"/>
                </a:srgbClr>
              </a:solidFill>
            </p:spPr>
          </p:sp>
          <p:sp>
            <p:nvSpPr>
              <p:cNvPr name="TextBox 15" id="15"/>
              <p:cNvSpPr txBox="true"/>
              <p:nvPr/>
            </p:nvSpPr>
            <p:spPr>
              <a:xfrm>
                <a:off x="0" y="-38100"/>
                <a:ext cx="2562838" cy="340487"/>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115622" y="70093"/>
              <a:ext cx="12743125" cy="1343025"/>
            </a:xfrm>
            <a:prstGeom prst="rect">
              <a:avLst/>
            </a:prstGeom>
          </p:spPr>
          <p:txBody>
            <a:bodyPr anchor="t" rtlCol="false" tIns="0" lIns="0" bIns="0" rIns="0">
              <a:spAutoFit/>
            </a:bodyPr>
            <a:lstStyle/>
            <a:p>
              <a:pPr algn="ctr">
                <a:lnSpc>
                  <a:spcPts val="4199"/>
                </a:lnSpc>
              </a:pPr>
              <a:r>
                <a:rPr lang="en-US" sz="2999" spc="260">
                  <a:solidFill>
                    <a:srgbClr val="000000">
                      <a:alpha val="89804"/>
                    </a:srgbClr>
                  </a:solidFill>
                  <a:latin typeface="Open Sans Bold"/>
                </a:rPr>
                <a:t>Flexible Contractual </a:t>
              </a:r>
            </a:p>
            <a:p>
              <a:pPr algn="ctr">
                <a:lnSpc>
                  <a:spcPts val="4199"/>
                </a:lnSpc>
              </a:pPr>
              <a:r>
                <a:rPr lang="en-US" sz="2999" spc="260">
                  <a:solidFill>
                    <a:srgbClr val="000000">
                      <a:alpha val="89804"/>
                    </a:srgbClr>
                  </a:solidFill>
                  <a:latin typeface="Open Sans Bold"/>
                </a:rPr>
                <a:t>Options and Incentives</a:t>
              </a:r>
            </a:p>
          </p:txBody>
        </p:sp>
      </p:grpSp>
      <p:grpSp>
        <p:nvGrpSpPr>
          <p:cNvPr name="Group 17" id="17"/>
          <p:cNvGrpSpPr/>
          <p:nvPr/>
        </p:nvGrpSpPr>
        <p:grpSpPr>
          <a:xfrm rot="0">
            <a:off x="1028700" y="6135594"/>
            <a:ext cx="9730777" cy="1148126"/>
            <a:chOff x="0" y="0"/>
            <a:chExt cx="12974369" cy="1530835"/>
          </a:xfrm>
        </p:grpSpPr>
        <p:grpSp>
          <p:nvGrpSpPr>
            <p:cNvPr name="Group 18" id="18"/>
            <p:cNvGrpSpPr/>
            <p:nvPr/>
          </p:nvGrpSpPr>
          <p:grpSpPr>
            <a:xfrm rot="0">
              <a:off x="0" y="0"/>
              <a:ext cx="12974369" cy="1530835"/>
              <a:chOff x="0" y="0"/>
              <a:chExt cx="2562838" cy="302387"/>
            </a:xfrm>
          </p:grpSpPr>
          <p:sp>
            <p:nvSpPr>
              <p:cNvPr name="Freeform 19" id="19"/>
              <p:cNvSpPr/>
              <p:nvPr/>
            </p:nvSpPr>
            <p:spPr>
              <a:xfrm flipH="false" flipV="false" rot="0">
                <a:off x="0" y="0"/>
                <a:ext cx="2562838" cy="302387"/>
              </a:xfrm>
              <a:custGeom>
                <a:avLst/>
                <a:gdLst/>
                <a:ahLst/>
                <a:cxnLst/>
                <a:rect r="r" b="b" t="t" l="l"/>
                <a:pathLst>
                  <a:path h="302387" w="2562838">
                    <a:moveTo>
                      <a:pt x="0" y="0"/>
                    </a:moveTo>
                    <a:lnTo>
                      <a:pt x="2562838" y="0"/>
                    </a:lnTo>
                    <a:lnTo>
                      <a:pt x="2562838" y="302387"/>
                    </a:lnTo>
                    <a:lnTo>
                      <a:pt x="0" y="302387"/>
                    </a:lnTo>
                    <a:close/>
                  </a:path>
                </a:pathLst>
              </a:custGeom>
              <a:solidFill>
                <a:srgbClr val="AA845A">
                  <a:alpha val="89804"/>
                </a:srgbClr>
              </a:solidFill>
            </p:spPr>
          </p:sp>
          <p:sp>
            <p:nvSpPr>
              <p:cNvPr name="TextBox 20" id="20"/>
              <p:cNvSpPr txBox="true"/>
              <p:nvPr/>
            </p:nvSpPr>
            <p:spPr>
              <a:xfrm>
                <a:off x="0" y="-38100"/>
                <a:ext cx="2562838" cy="340487"/>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115622" y="70093"/>
              <a:ext cx="12743125" cy="1343025"/>
            </a:xfrm>
            <a:prstGeom prst="rect">
              <a:avLst/>
            </a:prstGeom>
          </p:spPr>
          <p:txBody>
            <a:bodyPr anchor="t" rtlCol="false" tIns="0" lIns="0" bIns="0" rIns="0">
              <a:spAutoFit/>
            </a:bodyPr>
            <a:lstStyle/>
            <a:p>
              <a:pPr algn="ctr">
                <a:lnSpc>
                  <a:spcPts val="4199"/>
                </a:lnSpc>
              </a:pPr>
              <a:r>
                <a:rPr lang="en-US" sz="2999" spc="260">
                  <a:solidFill>
                    <a:srgbClr val="000000">
                      <a:alpha val="89804"/>
                    </a:srgbClr>
                  </a:solidFill>
                  <a:latin typeface="Open Sans Bold"/>
                </a:rPr>
                <a:t>Optimized Payment </a:t>
              </a:r>
            </a:p>
            <a:p>
              <a:pPr algn="ctr">
                <a:lnSpc>
                  <a:spcPts val="4199"/>
                </a:lnSpc>
              </a:pPr>
              <a:r>
                <a:rPr lang="en-US" sz="2999" spc="260">
                  <a:solidFill>
                    <a:srgbClr val="000000">
                      <a:alpha val="89804"/>
                    </a:srgbClr>
                  </a:solidFill>
                  <a:latin typeface="Open Sans Bold"/>
                </a:rPr>
                <a:t>Methods</a:t>
              </a:r>
            </a:p>
          </p:txBody>
        </p:sp>
      </p:grpSp>
      <p:grpSp>
        <p:nvGrpSpPr>
          <p:cNvPr name="Group 22" id="22"/>
          <p:cNvGrpSpPr/>
          <p:nvPr/>
        </p:nvGrpSpPr>
        <p:grpSpPr>
          <a:xfrm rot="0">
            <a:off x="1028700" y="7455171"/>
            <a:ext cx="9730777" cy="1148126"/>
            <a:chOff x="0" y="0"/>
            <a:chExt cx="12974369" cy="1530835"/>
          </a:xfrm>
        </p:grpSpPr>
        <p:grpSp>
          <p:nvGrpSpPr>
            <p:cNvPr name="Group 23" id="23"/>
            <p:cNvGrpSpPr/>
            <p:nvPr/>
          </p:nvGrpSpPr>
          <p:grpSpPr>
            <a:xfrm rot="0">
              <a:off x="0" y="0"/>
              <a:ext cx="12974369" cy="1530835"/>
              <a:chOff x="0" y="0"/>
              <a:chExt cx="2562838" cy="302387"/>
            </a:xfrm>
          </p:grpSpPr>
          <p:sp>
            <p:nvSpPr>
              <p:cNvPr name="Freeform 24" id="24"/>
              <p:cNvSpPr/>
              <p:nvPr/>
            </p:nvSpPr>
            <p:spPr>
              <a:xfrm flipH="false" flipV="false" rot="0">
                <a:off x="0" y="0"/>
                <a:ext cx="2562838" cy="302387"/>
              </a:xfrm>
              <a:custGeom>
                <a:avLst/>
                <a:gdLst/>
                <a:ahLst/>
                <a:cxnLst/>
                <a:rect r="r" b="b" t="t" l="l"/>
                <a:pathLst>
                  <a:path h="302387" w="2562838">
                    <a:moveTo>
                      <a:pt x="0" y="0"/>
                    </a:moveTo>
                    <a:lnTo>
                      <a:pt x="2562838" y="0"/>
                    </a:lnTo>
                    <a:lnTo>
                      <a:pt x="2562838" y="302387"/>
                    </a:lnTo>
                    <a:lnTo>
                      <a:pt x="0" y="302387"/>
                    </a:lnTo>
                    <a:close/>
                  </a:path>
                </a:pathLst>
              </a:custGeom>
              <a:solidFill>
                <a:srgbClr val="AA845A">
                  <a:alpha val="89804"/>
                </a:srgbClr>
              </a:solidFill>
            </p:spPr>
          </p:sp>
          <p:sp>
            <p:nvSpPr>
              <p:cNvPr name="TextBox 25" id="25"/>
              <p:cNvSpPr txBox="true"/>
              <p:nvPr/>
            </p:nvSpPr>
            <p:spPr>
              <a:xfrm>
                <a:off x="0" y="-38100"/>
                <a:ext cx="2562838" cy="340487"/>
              </a:xfrm>
              <a:prstGeom prst="rect">
                <a:avLst/>
              </a:prstGeom>
            </p:spPr>
            <p:txBody>
              <a:bodyPr anchor="ctr" rtlCol="false" tIns="50800" lIns="50800" bIns="50800" rIns="50800"/>
              <a:lstStyle/>
              <a:p>
                <a:pPr algn="ctr">
                  <a:lnSpc>
                    <a:spcPts val="2940"/>
                  </a:lnSpc>
                </a:pPr>
              </a:p>
            </p:txBody>
          </p:sp>
        </p:grpSp>
        <p:sp>
          <p:nvSpPr>
            <p:cNvPr name="TextBox 26" id="26"/>
            <p:cNvSpPr txBox="true"/>
            <p:nvPr/>
          </p:nvSpPr>
          <p:spPr>
            <a:xfrm rot="0">
              <a:off x="115622" y="70093"/>
              <a:ext cx="12743125" cy="1343025"/>
            </a:xfrm>
            <a:prstGeom prst="rect">
              <a:avLst/>
            </a:prstGeom>
          </p:spPr>
          <p:txBody>
            <a:bodyPr anchor="t" rtlCol="false" tIns="0" lIns="0" bIns="0" rIns="0">
              <a:spAutoFit/>
            </a:bodyPr>
            <a:lstStyle/>
            <a:p>
              <a:pPr algn="ctr">
                <a:lnSpc>
                  <a:spcPts val="4199"/>
                </a:lnSpc>
              </a:pPr>
              <a:r>
                <a:rPr lang="en-US" sz="2999" spc="260">
                  <a:solidFill>
                    <a:srgbClr val="000000">
                      <a:alpha val="89804"/>
                    </a:srgbClr>
                  </a:solidFill>
                  <a:latin typeface="Open Sans Bold"/>
                </a:rPr>
                <a:t>Integration of AI and ML for </a:t>
              </a:r>
            </a:p>
            <a:p>
              <a:pPr algn="ctr">
                <a:lnSpc>
                  <a:spcPts val="4199"/>
                </a:lnSpc>
              </a:pPr>
              <a:r>
                <a:rPr lang="en-US" sz="2999" spc="260">
                  <a:solidFill>
                    <a:srgbClr val="000000">
                      <a:alpha val="89804"/>
                    </a:srgbClr>
                  </a:solidFill>
                  <a:latin typeface="Open Sans Bold"/>
                </a:rPr>
                <a:t>Dynamic Retention Strategies</a:t>
              </a:r>
            </a:p>
          </p:txBody>
        </p:sp>
      </p:grpSp>
      <p:sp>
        <p:nvSpPr>
          <p:cNvPr name="Freeform 27" id="27"/>
          <p:cNvSpPr/>
          <p:nvPr/>
        </p:nvSpPr>
        <p:spPr>
          <a:xfrm flipH="false" flipV="false" rot="0">
            <a:off x="10082917" y="3054899"/>
            <a:ext cx="7176383" cy="5153948"/>
          </a:xfrm>
          <a:custGeom>
            <a:avLst/>
            <a:gdLst/>
            <a:ahLst/>
            <a:cxnLst/>
            <a:rect r="r" b="b" t="t" l="l"/>
            <a:pathLst>
              <a:path h="5153948" w="7176383">
                <a:moveTo>
                  <a:pt x="0" y="0"/>
                </a:moveTo>
                <a:lnTo>
                  <a:pt x="7176383" y="0"/>
                </a:lnTo>
                <a:lnTo>
                  <a:pt x="7176383" y="5153948"/>
                </a:lnTo>
                <a:lnTo>
                  <a:pt x="0" y="5153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1028700" y="8774747"/>
            <a:ext cx="9730777" cy="1148126"/>
            <a:chOff x="0" y="0"/>
            <a:chExt cx="12974369" cy="1530835"/>
          </a:xfrm>
        </p:grpSpPr>
        <p:grpSp>
          <p:nvGrpSpPr>
            <p:cNvPr name="Group 29" id="29"/>
            <p:cNvGrpSpPr/>
            <p:nvPr/>
          </p:nvGrpSpPr>
          <p:grpSpPr>
            <a:xfrm rot="0">
              <a:off x="0" y="0"/>
              <a:ext cx="12974369" cy="1530835"/>
              <a:chOff x="0" y="0"/>
              <a:chExt cx="2562838" cy="302387"/>
            </a:xfrm>
          </p:grpSpPr>
          <p:sp>
            <p:nvSpPr>
              <p:cNvPr name="Freeform 30" id="30"/>
              <p:cNvSpPr/>
              <p:nvPr/>
            </p:nvSpPr>
            <p:spPr>
              <a:xfrm flipH="false" flipV="false" rot="0">
                <a:off x="0" y="0"/>
                <a:ext cx="2562838" cy="302387"/>
              </a:xfrm>
              <a:custGeom>
                <a:avLst/>
                <a:gdLst/>
                <a:ahLst/>
                <a:cxnLst/>
                <a:rect r="r" b="b" t="t" l="l"/>
                <a:pathLst>
                  <a:path h="302387" w="2562838">
                    <a:moveTo>
                      <a:pt x="0" y="0"/>
                    </a:moveTo>
                    <a:lnTo>
                      <a:pt x="2562838" y="0"/>
                    </a:lnTo>
                    <a:lnTo>
                      <a:pt x="2562838" y="302387"/>
                    </a:lnTo>
                    <a:lnTo>
                      <a:pt x="0" y="302387"/>
                    </a:lnTo>
                    <a:close/>
                  </a:path>
                </a:pathLst>
              </a:custGeom>
              <a:solidFill>
                <a:srgbClr val="AA845A">
                  <a:alpha val="89804"/>
                </a:srgbClr>
              </a:solidFill>
            </p:spPr>
          </p:sp>
          <p:sp>
            <p:nvSpPr>
              <p:cNvPr name="TextBox 31" id="31"/>
              <p:cNvSpPr txBox="true"/>
              <p:nvPr/>
            </p:nvSpPr>
            <p:spPr>
              <a:xfrm>
                <a:off x="0" y="-38100"/>
                <a:ext cx="2562838" cy="340487"/>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15622" y="70093"/>
              <a:ext cx="12743125" cy="1343025"/>
            </a:xfrm>
            <a:prstGeom prst="rect">
              <a:avLst/>
            </a:prstGeom>
          </p:spPr>
          <p:txBody>
            <a:bodyPr anchor="t" rtlCol="false" tIns="0" lIns="0" bIns="0" rIns="0">
              <a:spAutoFit/>
            </a:bodyPr>
            <a:lstStyle/>
            <a:p>
              <a:pPr algn="ctr">
                <a:lnSpc>
                  <a:spcPts val="4199"/>
                </a:lnSpc>
              </a:pPr>
              <a:r>
                <a:rPr lang="en-US" sz="2999" spc="260">
                  <a:solidFill>
                    <a:srgbClr val="000000">
                      <a:alpha val="89804"/>
                    </a:srgbClr>
                  </a:solidFill>
                  <a:latin typeface="Open Sans Bold"/>
                </a:rPr>
                <a:t>Utilizing Behavioral Economics for Enhanced Customer Engagement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482206" y="0"/>
            <a:ext cx="4946087" cy="10287000"/>
            <a:chOff x="0" y="0"/>
            <a:chExt cx="1302673" cy="2709333"/>
          </a:xfrm>
        </p:grpSpPr>
        <p:sp>
          <p:nvSpPr>
            <p:cNvPr name="Freeform 3" id="3"/>
            <p:cNvSpPr/>
            <p:nvPr/>
          </p:nvSpPr>
          <p:spPr>
            <a:xfrm flipH="false" flipV="false" rot="0">
              <a:off x="0" y="0"/>
              <a:ext cx="1302673" cy="2709333"/>
            </a:xfrm>
            <a:custGeom>
              <a:avLst/>
              <a:gdLst/>
              <a:ahLst/>
              <a:cxnLst/>
              <a:rect r="r" b="b" t="t" l="l"/>
              <a:pathLst>
                <a:path h="2709333" w="1302673">
                  <a:moveTo>
                    <a:pt x="0" y="0"/>
                  </a:moveTo>
                  <a:lnTo>
                    <a:pt x="1302673" y="0"/>
                  </a:lnTo>
                  <a:lnTo>
                    <a:pt x="1302673" y="2709333"/>
                  </a:lnTo>
                  <a:lnTo>
                    <a:pt x="0" y="2709333"/>
                  </a:lnTo>
                  <a:close/>
                </a:path>
              </a:pathLst>
            </a:custGeom>
            <a:solidFill>
              <a:srgbClr val="C69E73"/>
            </a:solidFill>
          </p:spPr>
        </p:sp>
        <p:sp>
          <p:nvSpPr>
            <p:cNvPr name="TextBox 4" id="4"/>
            <p:cNvSpPr txBox="true"/>
            <p:nvPr/>
          </p:nvSpPr>
          <p:spPr>
            <a:xfrm>
              <a:off x="0" y="-38100"/>
              <a:ext cx="1302673" cy="2747433"/>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2962317" y="4465425"/>
            <a:ext cx="3485333" cy="3358990"/>
          </a:xfrm>
          <a:custGeom>
            <a:avLst/>
            <a:gdLst/>
            <a:ahLst/>
            <a:cxnLst/>
            <a:rect r="r" b="b" t="t" l="l"/>
            <a:pathLst>
              <a:path h="3358990" w="3485333">
                <a:moveTo>
                  <a:pt x="0" y="0"/>
                </a:moveTo>
                <a:lnTo>
                  <a:pt x="3485333" y="0"/>
                </a:lnTo>
                <a:lnTo>
                  <a:pt x="3485333" y="3358989"/>
                </a:lnTo>
                <a:lnTo>
                  <a:pt x="0" y="3358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171749" y="1751571"/>
            <a:ext cx="6530842" cy="1120134"/>
          </a:xfrm>
          <a:prstGeom prst="rect">
            <a:avLst/>
          </a:prstGeom>
        </p:spPr>
        <p:txBody>
          <a:bodyPr anchor="t" rtlCol="false" tIns="0" lIns="0" bIns="0" rIns="0">
            <a:spAutoFit/>
          </a:bodyPr>
          <a:lstStyle/>
          <a:p>
            <a:pPr>
              <a:lnSpc>
                <a:spcPts val="9135"/>
              </a:lnSpc>
            </a:pPr>
            <a:r>
              <a:rPr lang="en-US" sz="6525" spc="65">
                <a:solidFill>
                  <a:srgbClr val="000000"/>
                </a:solidFill>
                <a:latin typeface="Decalotype Bold"/>
              </a:rPr>
              <a:t>Conclusion </a:t>
            </a:r>
          </a:p>
        </p:txBody>
      </p:sp>
      <p:sp>
        <p:nvSpPr>
          <p:cNvPr name="TextBox 7" id="7"/>
          <p:cNvSpPr txBox="true"/>
          <p:nvPr/>
        </p:nvSpPr>
        <p:spPr>
          <a:xfrm rot="0">
            <a:off x="7171749" y="3726211"/>
            <a:ext cx="8397063" cy="4789793"/>
          </a:xfrm>
          <a:prstGeom prst="rect">
            <a:avLst/>
          </a:prstGeom>
        </p:spPr>
        <p:txBody>
          <a:bodyPr anchor="t" rtlCol="false" tIns="0" lIns="0" bIns="0" rIns="0">
            <a:spAutoFit/>
          </a:bodyPr>
          <a:lstStyle/>
          <a:p>
            <a:pPr algn="just">
              <a:lnSpc>
                <a:spcPts val="3220"/>
              </a:lnSpc>
            </a:pPr>
            <a:r>
              <a:rPr lang="en-US" sz="2300" spc="200">
                <a:solidFill>
                  <a:srgbClr val="000000"/>
                </a:solidFill>
                <a:latin typeface="Open Sans"/>
              </a:rPr>
              <a:t>This project tackles the persistent issue of customer churn in the telecommunications industry by using advanced data analytics and predictive modeling. It not only predicts churn but also provides actionable strategies to retain customers and enhance satisfaction. By leveraging deep insights into customer behavior, the project enables timely interventions, ensuring lasting success in a competitive market. Embracing innovative solutions marks a significant step in understanding and addressing churn, fostering resilient customer relationships and a competitive edge.</a:t>
            </a:r>
          </a:p>
        </p:txBody>
      </p:sp>
      <p:grpSp>
        <p:nvGrpSpPr>
          <p:cNvPr name="Group 8" id="8"/>
          <p:cNvGrpSpPr/>
          <p:nvPr/>
        </p:nvGrpSpPr>
        <p:grpSpPr>
          <a:xfrm rot="0">
            <a:off x="6732662" y="3359951"/>
            <a:ext cx="9277638" cy="5564948"/>
            <a:chOff x="0" y="0"/>
            <a:chExt cx="2443493" cy="1465665"/>
          </a:xfrm>
        </p:grpSpPr>
        <p:sp>
          <p:nvSpPr>
            <p:cNvPr name="Freeform 9" id="9"/>
            <p:cNvSpPr/>
            <p:nvPr/>
          </p:nvSpPr>
          <p:spPr>
            <a:xfrm flipH="false" flipV="false" rot="0">
              <a:off x="0" y="0"/>
              <a:ext cx="2443493" cy="1465665"/>
            </a:xfrm>
            <a:custGeom>
              <a:avLst/>
              <a:gdLst/>
              <a:ahLst/>
              <a:cxnLst/>
              <a:rect r="r" b="b" t="t" l="l"/>
              <a:pathLst>
                <a:path h="1465665" w="2443493">
                  <a:moveTo>
                    <a:pt x="42558" y="0"/>
                  </a:moveTo>
                  <a:lnTo>
                    <a:pt x="2400935" y="0"/>
                  </a:lnTo>
                  <a:cubicBezTo>
                    <a:pt x="2424439" y="0"/>
                    <a:pt x="2443493" y="19054"/>
                    <a:pt x="2443493" y="42558"/>
                  </a:cubicBezTo>
                  <a:lnTo>
                    <a:pt x="2443493" y="1423107"/>
                  </a:lnTo>
                  <a:cubicBezTo>
                    <a:pt x="2443493" y="1434394"/>
                    <a:pt x="2439009" y="1445219"/>
                    <a:pt x="2431028" y="1453200"/>
                  </a:cubicBezTo>
                  <a:cubicBezTo>
                    <a:pt x="2423047" y="1461181"/>
                    <a:pt x="2412222" y="1465665"/>
                    <a:pt x="2400935" y="1465665"/>
                  </a:cubicBezTo>
                  <a:lnTo>
                    <a:pt x="42558" y="1465665"/>
                  </a:lnTo>
                  <a:cubicBezTo>
                    <a:pt x="31271" y="1465665"/>
                    <a:pt x="20446" y="1461181"/>
                    <a:pt x="12465" y="1453200"/>
                  </a:cubicBezTo>
                  <a:cubicBezTo>
                    <a:pt x="4484" y="1445219"/>
                    <a:pt x="0" y="1434394"/>
                    <a:pt x="0" y="1423107"/>
                  </a:cubicBezTo>
                  <a:lnTo>
                    <a:pt x="0" y="42558"/>
                  </a:lnTo>
                  <a:cubicBezTo>
                    <a:pt x="0" y="31271"/>
                    <a:pt x="4484" y="20446"/>
                    <a:pt x="12465" y="12465"/>
                  </a:cubicBezTo>
                  <a:cubicBezTo>
                    <a:pt x="20446" y="4484"/>
                    <a:pt x="31271" y="0"/>
                    <a:pt x="42558" y="0"/>
                  </a:cubicBezTo>
                  <a:close/>
                </a:path>
              </a:pathLst>
            </a:custGeom>
            <a:solidFill>
              <a:srgbClr val="000000">
                <a:alpha val="0"/>
              </a:srgbClr>
            </a:solidFill>
            <a:ln w="28575" cap="rnd">
              <a:solidFill>
                <a:srgbClr val="000000"/>
              </a:solidFill>
              <a:prstDash val="lgDash"/>
              <a:round/>
            </a:ln>
          </p:spPr>
        </p:sp>
        <p:sp>
          <p:nvSpPr>
            <p:cNvPr name="TextBox 10" id="10"/>
            <p:cNvSpPr txBox="true"/>
            <p:nvPr/>
          </p:nvSpPr>
          <p:spPr>
            <a:xfrm>
              <a:off x="0" y="-66675"/>
              <a:ext cx="2443493" cy="1532340"/>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sp>
        <p:nvSpPr>
          <p:cNvPr name="Freeform 2" id="2"/>
          <p:cNvSpPr/>
          <p:nvPr/>
        </p:nvSpPr>
        <p:spPr>
          <a:xfrm flipH="false" flipV="false" rot="-283209">
            <a:off x="-369312" y="8083022"/>
            <a:ext cx="21881704" cy="10065584"/>
          </a:xfrm>
          <a:custGeom>
            <a:avLst/>
            <a:gdLst/>
            <a:ahLst/>
            <a:cxnLst/>
            <a:rect r="r" b="b" t="t" l="l"/>
            <a:pathLst>
              <a:path h="10065584" w="21881704">
                <a:moveTo>
                  <a:pt x="0" y="0"/>
                </a:moveTo>
                <a:lnTo>
                  <a:pt x="21881704" y="0"/>
                </a:lnTo>
                <a:lnTo>
                  <a:pt x="21881704" y="10065583"/>
                </a:lnTo>
                <a:lnTo>
                  <a:pt x="0" y="10065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07259" y="3309278"/>
            <a:ext cx="5375350" cy="4593481"/>
          </a:xfrm>
          <a:custGeom>
            <a:avLst/>
            <a:gdLst/>
            <a:ahLst/>
            <a:cxnLst/>
            <a:rect r="r" b="b" t="t" l="l"/>
            <a:pathLst>
              <a:path h="4593481" w="5375350">
                <a:moveTo>
                  <a:pt x="0" y="0"/>
                </a:moveTo>
                <a:lnTo>
                  <a:pt x="5375350" y="0"/>
                </a:lnTo>
                <a:lnTo>
                  <a:pt x="5375350" y="4593481"/>
                </a:lnTo>
                <a:lnTo>
                  <a:pt x="0" y="4593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87525" y="551950"/>
            <a:ext cx="6756916" cy="1476922"/>
          </a:xfrm>
          <a:prstGeom prst="rect">
            <a:avLst/>
          </a:prstGeom>
        </p:spPr>
        <p:txBody>
          <a:bodyPr anchor="t" rtlCol="false" tIns="0" lIns="0" bIns="0" rIns="0">
            <a:spAutoFit/>
          </a:bodyPr>
          <a:lstStyle/>
          <a:p>
            <a:pPr>
              <a:lnSpc>
                <a:spcPts val="12044"/>
              </a:lnSpc>
            </a:pPr>
            <a:r>
              <a:rPr lang="en-US" sz="8603" spc="86">
                <a:solidFill>
                  <a:srgbClr val="000000"/>
                </a:solidFill>
                <a:latin typeface="Decalotype Bold"/>
              </a:rPr>
              <a:t>Future Outlook </a:t>
            </a:r>
          </a:p>
        </p:txBody>
      </p:sp>
      <p:grpSp>
        <p:nvGrpSpPr>
          <p:cNvPr name="Group 5" id="5"/>
          <p:cNvGrpSpPr/>
          <p:nvPr/>
        </p:nvGrpSpPr>
        <p:grpSpPr>
          <a:xfrm rot="0">
            <a:off x="987525" y="2519994"/>
            <a:ext cx="11182692" cy="6591148"/>
            <a:chOff x="0" y="0"/>
            <a:chExt cx="2945236" cy="1735940"/>
          </a:xfrm>
        </p:grpSpPr>
        <p:sp>
          <p:nvSpPr>
            <p:cNvPr name="Freeform 6" id="6"/>
            <p:cNvSpPr/>
            <p:nvPr/>
          </p:nvSpPr>
          <p:spPr>
            <a:xfrm flipH="false" flipV="false" rot="0">
              <a:off x="0" y="0"/>
              <a:ext cx="2945236" cy="1735940"/>
            </a:xfrm>
            <a:custGeom>
              <a:avLst/>
              <a:gdLst/>
              <a:ahLst/>
              <a:cxnLst/>
              <a:rect r="r" b="b" t="t" l="l"/>
              <a:pathLst>
                <a:path h="1735940" w="2945236">
                  <a:moveTo>
                    <a:pt x="35308" y="0"/>
                  </a:moveTo>
                  <a:lnTo>
                    <a:pt x="2909928" y="0"/>
                  </a:lnTo>
                  <a:cubicBezTo>
                    <a:pt x="2919292" y="0"/>
                    <a:pt x="2928273" y="3720"/>
                    <a:pt x="2934894" y="10341"/>
                  </a:cubicBezTo>
                  <a:cubicBezTo>
                    <a:pt x="2941516" y="16963"/>
                    <a:pt x="2945236" y="25944"/>
                    <a:pt x="2945236" y="35308"/>
                  </a:cubicBezTo>
                  <a:lnTo>
                    <a:pt x="2945236" y="1700632"/>
                  </a:lnTo>
                  <a:cubicBezTo>
                    <a:pt x="2945236" y="1720132"/>
                    <a:pt x="2929428" y="1735940"/>
                    <a:pt x="2909928" y="1735940"/>
                  </a:cubicBezTo>
                  <a:lnTo>
                    <a:pt x="35308" y="1735940"/>
                  </a:lnTo>
                  <a:cubicBezTo>
                    <a:pt x="15808" y="1735940"/>
                    <a:pt x="0" y="1720132"/>
                    <a:pt x="0" y="1700632"/>
                  </a:cubicBezTo>
                  <a:lnTo>
                    <a:pt x="0" y="35308"/>
                  </a:lnTo>
                  <a:cubicBezTo>
                    <a:pt x="0" y="15808"/>
                    <a:pt x="15808" y="0"/>
                    <a:pt x="35308" y="0"/>
                  </a:cubicBezTo>
                  <a:close/>
                </a:path>
              </a:pathLst>
            </a:custGeom>
            <a:solidFill>
              <a:srgbClr val="000000">
                <a:alpha val="0"/>
              </a:srgbClr>
            </a:solidFill>
            <a:ln w="28575" cap="rnd">
              <a:solidFill>
                <a:srgbClr val="000000"/>
              </a:solidFill>
              <a:prstDash val="lgDash"/>
              <a:round/>
            </a:ln>
          </p:spPr>
        </p:sp>
        <p:sp>
          <p:nvSpPr>
            <p:cNvPr name="TextBox 7" id="7"/>
            <p:cNvSpPr txBox="true"/>
            <p:nvPr/>
          </p:nvSpPr>
          <p:spPr>
            <a:xfrm>
              <a:off x="0" y="-66675"/>
              <a:ext cx="2945236" cy="1802615"/>
            </a:xfrm>
            <a:prstGeom prst="rect">
              <a:avLst/>
            </a:prstGeom>
          </p:spPr>
          <p:txBody>
            <a:bodyPr anchor="ctr" rtlCol="false" tIns="50800" lIns="50800" bIns="50800" rIns="50800"/>
            <a:lstStyle/>
            <a:p>
              <a:pPr algn="just">
                <a:lnSpc>
                  <a:spcPts val="3360"/>
                </a:lnSpc>
              </a:pPr>
            </a:p>
            <a:p>
              <a:pPr algn="just" marL="518162" indent="-259081" lvl="1">
                <a:lnSpc>
                  <a:spcPts val="3360"/>
                </a:lnSpc>
                <a:buFont typeface="Arial"/>
                <a:buChar char="•"/>
              </a:pPr>
              <a:r>
                <a:rPr lang="en-US" sz="2400">
                  <a:solidFill>
                    <a:srgbClr val="000000"/>
                  </a:solidFill>
                  <a:latin typeface="Poppins"/>
                </a:rPr>
                <a:t>Cultivate a culture of continuous improvement in customer data analytics.</a:t>
              </a:r>
            </a:p>
            <a:p>
              <a:pPr algn="just" marL="518162" indent="-259081" lvl="1">
                <a:lnSpc>
                  <a:spcPts val="3360"/>
                </a:lnSpc>
                <a:buFont typeface="Arial"/>
                <a:buChar char="•"/>
              </a:pPr>
              <a:r>
                <a:rPr lang="en-US" sz="2400">
                  <a:solidFill>
                    <a:srgbClr val="000000"/>
                  </a:solidFill>
                  <a:latin typeface="Poppins"/>
                </a:rPr>
                <a:t>Invest in and enhance data infrastructure and analytics capabilities.</a:t>
              </a:r>
            </a:p>
            <a:p>
              <a:pPr algn="just" marL="518162" indent="-259081" lvl="1">
                <a:lnSpc>
                  <a:spcPts val="3360"/>
                </a:lnSpc>
                <a:buFont typeface="Arial"/>
                <a:buChar char="•"/>
              </a:pPr>
              <a:r>
                <a:rPr lang="en-US" sz="2400">
                  <a:solidFill>
                    <a:srgbClr val="000000"/>
                  </a:solidFill>
                  <a:latin typeface="Poppins"/>
                </a:rPr>
                <a:t>Align with technological advancements and evolving customer expectations.</a:t>
              </a:r>
            </a:p>
            <a:p>
              <a:pPr algn="just" marL="518162" indent="-259081" lvl="1">
                <a:lnSpc>
                  <a:spcPts val="3360"/>
                </a:lnSpc>
                <a:buFont typeface="Arial"/>
                <a:buChar char="•"/>
              </a:pPr>
              <a:r>
                <a:rPr lang="en-US" sz="2400">
                  <a:solidFill>
                    <a:srgbClr val="000000"/>
                  </a:solidFill>
                  <a:latin typeface="Poppins"/>
                </a:rPr>
                <a:t>Adopt a proactive approach to customer relationship management.</a:t>
              </a:r>
            </a:p>
            <a:p>
              <a:pPr algn="just" marL="518162" indent="-259081" lvl="1">
                <a:lnSpc>
                  <a:spcPts val="3360"/>
                </a:lnSpc>
                <a:buFont typeface="Arial"/>
                <a:buChar char="•"/>
              </a:pPr>
              <a:r>
                <a:rPr lang="en-US" sz="2400">
                  <a:solidFill>
                    <a:srgbClr val="000000"/>
                  </a:solidFill>
                  <a:latin typeface="Poppins"/>
                </a:rPr>
                <a:t>Deepen customer relationships through personalized interactions and service offerings.</a:t>
              </a:r>
            </a:p>
            <a:p>
              <a:pPr algn="just" marL="518162" indent="-259081" lvl="1">
                <a:lnSpc>
                  <a:spcPts val="3360"/>
                </a:lnSpc>
                <a:buFont typeface="Arial"/>
                <a:buChar char="•"/>
              </a:pPr>
              <a:r>
                <a:rPr lang="en-US" sz="2400">
                  <a:solidFill>
                    <a:srgbClr val="000000"/>
                  </a:solidFill>
                  <a:latin typeface="Poppins"/>
                </a:rPr>
                <a:t>Embed customer-centric values across all levels of the organization.</a:t>
              </a:r>
            </a:p>
            <a:p>
              <a:pPr algn="just" marL="518162" indent="-259081" lvl="1">
                <a:lnSpc>
                  <a:spcPts val="3360"/>
                </a:lnSpc>
                <a:buFont typeface="Arial"/>
                <a:buChar char="•"/>
              </a:pPr>
              <a:r>
                <a:rPr lang="en-US" sz="2400">
                  <a:solidFill>
                    <a:srgbClr val="000000"/>
                  </a:solidFill>
                  <a:latin typeface="Poppins"/>
                </a:rPr>
                <a:t>Prioritize strategies and operations to enhance customer satisfaction and loyalty.</a:t>
              </a:r>
            </a:p>
            <a:p>
              <a:pPr algn="just" marL="518162" indent="-259081" lvl="1">
                <a:lnSpc>
                  <a:spcPts val="3360"/>
                </a:lnSpc>
                <a:buFont typeface="Arial"/>
                <a:buChar char="•"/>
              </a:pPr>
              <a:r>
                <a:rPr lang="en-US" sz="2400">
                  <a:solidFill>
                    <a:srgbClr val="000000"/>
                  </a:solidFill>
                  <a:latin typeface="Poppins"/>
                </a:rPr>
                <a:t>Cultivate a more resilient and customer-focused business model.</a:t>
              </a:r>
            </a:p>
            <a:p>
              <a:pPr algn="just" marL="518162" indent="-259081" lvl="1">
                <a:lnSpc>
                  <a:spcPts val="3360"/>
                </a:lnSpc>
                <a:buFont typeface="Arial"/>
                <a:buChar char="•"/>
              </a:pPr>
              <a:r>
                <a:rPr lang="en-US" sz="2400">
                  <a:solidFill>
                    <a:srgbClr val="000000"/>
                  </a:solidFill>
                  <a:latin typeface="Poppins"/>
                </a:rPr>
                <a:t>Ensure competitive standing in a dynamic industry landscape.</a:t>
              </a:r>
            </a:p>
            <a:p>
              <a:pPr algn="just">
                <a:lnSpc>
                  <a:spcPts val="33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5955999">
            <a:off x="6311857" y="-4588150"/>
            <a:ext cx="5625094" cy="19643964"/>
            <a:chOff x="0" y="0"/>
            <a:chExt cx="1481506" cy="5173719"/>
          </a:xfrm>
        </p:grpSpPr>
        <p:sp>
          <p:nvSpPr>
            <p:cNvPr name="Freeform 3" id="3"/>
            <p:cNvSpPr/>
            <p:nvPr/>
          </p:nvSpPr>
          <p:spPr>
            <a:xfrm flipH="false" flipV="false" rot="0">
              <a:off x="0" y="0"/>
              <a:ext cx="1481506" cy="5173719"/>
            </a:xfrm>
            <a:custGeom>
              <a:avLst/>
              <a:gdLst/>
              <a:ahLst/>
              <a:cxnLst/>
              <a:rect r="r" b="b" t="t" l="l"/>
              <a:pathLst>
                <a:path h="5173719" w="1481506">
                  <a:moveTo>
                    <a:pt x="0" y="0"/>
                  </a:moveTo>
                  <a:lnTo>
                    <a:pt x="1481506" y="0"/>
                  </a:lnTo>
                  <a:lnTo>
                    <a:pt x="1481506" y="5173719"/>
                  </a:lnTo>
                  <a:lnTo>
                    <a:pt x="0" y="5173719"/>
                  </a:lnTo>
                  <a:close/>
                </a:path>
              </a:pathLst>
            </a:custGeom>
            <a:solidFill>
              <a:srgbClr val="C69E73"/>
            </a:solidFill>
          </p:spPr>
        </p:sp>
        <p:sp>
          <p:nvSpPr>
            <p:cNvPr name="TextBox 4" id="4"/>
            <p:cNvSpPr txBox="true"/>
            <p:nvPr/>
          </p:nvSpPr>
          <p:spPr>
            <a:xfrm>
              <a:off x="0" y="-38100"/>
              <a:ext cx="1481506" cy="5211819"/>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028700" y="2826106"/>
            <a:ext cx="2976638" cy="297663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7442" r="0" b="-27442"/>
              </a:stretch>
            </a:blipFill>
          </p:spPr>
        </p:sp>
      </p:grpSp>
      <p:grpSp>
        <p:nvGrpSpPr>
          <p:cNvPr name="Group 7" id="7"/>
          <p:cNvGrpSpPr/>
          <p:nvPr/>
        </p:nvGrpSpPr>
        <p:grpSpPr>
          <a:xfrm rot="0">
            <a:off x="7633267" y="2357512"/>
            <a:ext cx="3034020" cy="303402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3472" r="-14198" b="-28792"/>
              </a:stretch>
            </a:blipFill>
          </p:spPr>
        </p:sp>
      </p:grpSp>
      <p:grpSp>
        <p:nvGrpSpPr>
          <p:cNvPr name="Group 9" id="9"/>
          <p:cNvGrpSpPr/>
          <p:nvPr/>
        </p:nvGrpSpPr>
        <p:grpSpPr>
          <a:xfrm rot="0">
            <a:off x="14489106" y="2416570"/>
            <a:ext cx="2974962" cy="29749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1" id="11"/>
          <p:cNvGrpSpPr/>
          <p:nvPr/>
        </p:nvGrpSpPr>
        <p:grpSpPr>
          <a:xfrm rot="0">
            <a:off x="4082281" y="5704854"/>
            <a:ext cx="3258667" cy="32586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663" t="0" r="-3663" b="0"/>
              </a:stretch>
            </a:blipFill>
          </p:spPr>
        </p:sp>
      </p:grpSp>
      <p:grpSp>
        <p:nvGrpSpPr>
          <p:cNvPr name="Group 13" id="13"/>
          <p:cNvGrpSpPr/>
          <p:nvPr/>
        </p:nvGrpSpPr>
        <p:grpSpPr>
          <a:xfrm rot="0">
            <a:off x="11291074" y="5704854"/>
            <a:ext cx="3258667" cy="325866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7217" t="0" r="-7217" b="0"/>
              </a:stretch>
            </a:blipFill>
          </p:spPr>
        </p:sp>
      </p:grpSp>
      <p:sp>
        <p:nvSpPr>
          <p:cNvPr name="TextBox 15" id="15"/>
          <p:cNvSpPr txBox="true"/>
          <p:nvPr/>
        </p:nvSpPr>
        <p:spPr>
          <a:xfrm rot="0">
            <a:off x="7379419" y="317378"/>
            <a:ext cx="3529161" cy="1270244"/>
          </a:xfrm>
          <a:prstGeom prst="rect">
            <a:avLst/>
          </a:prstGeom>
        </p:spPr>
        <p:txBody>
          <a:bodyPr anchor="t" rtlCol="false" tIns="0" lIns="0" bIns="0" rIns="0">
            <a:spAutoFit/>
          </a:bodyPr>
          <a:lstStyle/>
          <a:p>
            <a:pPr>
              <a:lnSpc>
                <a:spcPts val="10311"/>
              </a:lnSpc>
            </a:pPr>
            <a:r>
              <a:rPr lang="en-US" sz="7365" spc="73">
                <a:solidFill>
                  <a:srgbClr val="242419"/>
                </a:solidFill>
                <a:latin typeface="Decalotype Bold"/>
              </a:rPr>
              <a:t>Our Team</a:t>
            </a:r>
          </a:p>
        </p:txBody>
      </p:sp>
      <p:sp>
        <p:nvSpPr>
          <p:cNvPr name="TextBox 16" id="16"/>
          <p:cNvSpPr txBox="true"/>
          <p:nvPr/>
        </p:nvSpPr>
        <p:spPr>
          <a:xfrm rot="0">
            <a:off x="1158776" y="5896406"/>
            <a:ext cx="2716485" cy="448310"/>
          </a:xfrm>
          <a:prstGeom prst="rect">
            <a:avLst/>
          </a:prstGeom>
        </p:spPr>
        <p:txBody>
          <a:bodyPr anchor="t" rtlCol="false" tIns="0" lIns="0" bIns="0" rIns="0">
            <a:spAutoFit/>
          </a:bodyPr>
          <a:lstStyle/>
          <a:p>
            <a:pPr algn="ctr">
              <a:lnSpc>
                <a:spcPts val="3639"/>
              </a:lnSpc>
            </a:pPr>
            <a:r>
              <a:rPr lang="en-US" sz="2599">
                <a:solidFill>
                  <a:srgbClr val="242419"/>
                </a:solidFill>
                <a:latin typeface="Open Sans Bold"/>
              </a:rPr>
              <a:t>Abhinav Sharma</a:t>
            </a:r>
          </a:p>
        </p:txBody>
      </p:sp>
      <p:sp>
        <p:nvSpPr>
          <p:cNvPr name="TextBox 17" id="17"/>
          <p:cNvSpPr txBox="true"/>
          <p:nvPr/>
        </p:nvSpPr>
        <p:spPr>
          <a:xfrm rot="0">
            <a:off x="8112472" y="5594782"/>
            <a:ext cx="2063055" cy="448310"/>
          </a:xfrm>
          <a:prstGeom prst="rect">
            <a:avLst/>
          </a:prstGeom>
        </p:spPr>
        <p:txBody>
          <a:bodyPr anchor="t" rtlCol="false" tIns="0" lIns="0" bIns="0" rIns="0">
            <a:spAutoFit/>
          </a:bodyPr>
          <a:lstStyle/>
          <a:p>
            <a:pPr algn="ctr">
              <a:lnSpc>
                <a:spcPts val="3639"/>
              </a:lnSpc>
            </a:pPr>
            <a:r>
              <a:rPr lang="en-US" sz="2599">
                <a:solidFill>
                  <a:srgbClr val="242419"/>
                </a:solidFill>
                <a:latin typeface="Open Sans Bold"/>
              </a:rPr>
              <a:t>Amith Nadig</a:t>
            </a:r>
          </a:p>
        </p:txBody>
      </p:sp>
      <p:sp>
        <p:nvSpPr>
          <p:cNvPr name="TextBox 18" id="18"/>
          <p:cNvSpPr txBox="true"/>
          <p:nvPr/>
        </p:nvSpPr>
        <p:spPr>
          <a:xfrm rot="0">
            <a:off x="14790762" y="5594782"/>
            <a:ext cx="2371651" cy="448310"/>
          </a:xfrm>
          <a:prstGeom prst="rect">
            <a:avLst/>
          </a:prstGeom>
        </p:spPr>
        <p:txBody>
          <a:bodyPr anchor="t" rtlCol="false" tIns="0" lIns="0" bIns="0" rIns="0">
            <a:spAutoFit/>
          </a:bodyPr>
          <a:lstStyle/>
          <a:p>
            <a:pPr algn="ctr">
              <a:lnSpc>
                <a:spcPts val="3639"/>
              </a:lnSpc>
            </a:pPr>
            <a:r>
              <a:rPr lang="en-US" sz="2599">
                <a:solidFill>
                  <a:srgbClr val="242419"/>
                </a:solidFill>
                <a:latin typeface="Open Sans Bold"/>
              </a:rPr>
              <a:t>Aparna Verma</a:t>
            </a:r>
          </a:p>
        </p:txBody>
      </p:sp>
      <p:sp>
        <p:nvSpPr>
          <p:cNvPr name="TextBox 19" id="19"/>
          <p:cNvSpPr txBox="true"/>
          <p:nvPr/>
        </p:nvSpPr>
        <p:spPr>
          <a:xfrm rot="0">
            <a:off x="3681359" y="9166770"/>
            <a:ext cx="3951908" cy="448310"/>
          </a:xfrm>
          <a:prstGeom prst="rect">
            <a:avLst/>
          </a:prstGeom>
        </p:spPr>
        <p:txBody>
          <a:bodyPr anchor="t" rtlCol="false" tIns="0" lIns="0" bIns="0" rIns="0">
            <a:spAutoFit/>
          </a:bodyPr>
          <a:lstStyle/>
          <a:p>
            <a:pPr algn="ctr">
              <a:lnSpc>
                <a:spcPts val="3639"/>
              </a:lnSpc>
            </a:pPr>
            <a:r>
              <a:rPr lang="en-US" sz="2599">
                <a:solidFill>
                  <a:srgbClr val="242419"/>
                </a:solidFill>
                <a:latin typeface="Open Sans Bold"/>
              </a:rPr>
              <a:t>Ritika Devendra Pandey</a:t>
            </a:r>
          </a:p>
        </p:txBody>
      </p:sp>
      <p:sp>
        <p:nvSpPr>
          <p:cNvPr name="TextBox 20" id="20"/>
          <p:cNvSpPr txBox="true"/>
          <p:nvPr/>
        </p:nvSpPr>
        <p:spPr>
          <a:xfrm rot="0">
            <a:off x="11826260" y="9166770"/>
            <a:ext cx="2188294" cy="448310"/>
          </a:xfrm>
          <a:prstGeom prst="rect">
            <a:avLst/>
          </a:prstGeom>
        </p:spPr>
        <p:txBody>
          <a:bodyPr anchor="t" rtlCol="false" tIns="0" lIns="0" bIns="0" rIns="0">
            <a:spAutoFit/>
          </a:bodyPr>
          <a:lstStyle/>
          <a:p>
            <a:pPr algn="ctr">
              <a:lnSpc>
                <a:spcPts val="3639"/>
              </a:lnSpc>
            </a:pPr>
            <a:r>
              <a:rPr lang="en-US" sz="2599">
                <a:solidFill>
                  <a:srgbClr val="242419"/>
                </a:solidFill>
                <a:latin typeface="Open Sans Bold"/>
              </a:rPr>
              <a:t>Sumbul Khan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690638">
            <a:off x="654494" y="-1142016"/>
            <a:ext cx="4419788" cy="12571033"/>
            <a:chOff x="0" y="0"/>
            <a:chExt cx="1164059" cy="3310889"/>
          </a:xfrm>
        </p:grpSpPr>
        <p:sp>
          <p:nvSpPr>
            <p:cNvPr name="Freeform 3" id="3"/>
            <p:cNvSpPr/>
            <p:nvPr/>
          </p:nvSpPr>
          <p:spPr>
            <a:xfrm flipH="false" flipV="false" rot="0">
              <a:off x="0" y="0"/>
              <a:ext cx="1164059" cy="3310889"/>
            </a:xfrm>
            <a:custGeom>
              <a:avLst/>
              <a:gdLst/>
              <a:ahLst/>
              <a:cxnLst/>
              <a:rect r="r" b="b" t="t" l="l"/>
              <a:pathLst>
                <a:path h="3310889" w="1164059">
                  <a:moveTo>
                    <a:pt x="0" y="0"/>
                  </a:moveTo>
                  <a:lnTo>
                    <a:pt x="1164059" y="0"/>
                  </a:lnTo>
                  <a:lnTo>
                    <a:pt x="1164059" y="3310889"/>
                  </a:lnTo>
                  <a:lnTo>
                    <a:pt x="0" y="3310889"/>
                  </a:lnTo>
                  <a:close/>
                </a:path>
              </a:pathLst>
            </a:custGeom>
            <a:solidFill>
              <a:srgbClr val="C69E73"/>
            </a:solidFill>
          </p:spPr>
        </p:sp>
        <p:sp>
          <p:nvSpPr>
            <p:cNvPr name="TextBox 4" id="4"/>
            <p:cNvSpPr txBox="true"/>
            <p:nvPr/>
          </p:nvSpPr>
          <p:spPr>
            <a:xfrm>
              <a:off x="0" y="-38100"/>
              <a:ext cx="1164059" cy="3348989"/>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7259300" y="1510385"/>
            <a:ext cx="1028700" cy="3315980"/>
            <a:chOff x="0" y="0"/>
            <a:chExt cx="270933" cy="873344"/>
          </a:xfrm>
        </p:grpSpPr>
        <p:sp>
          <p:nvSpPr>
            <p:cNvPr name="Freeform 6" id="6"/>
            <p:cNvSpPr/>
            <p:nvPr/>
          </p:nvSpPr>
          <p:spPr>
            <a:xfrm flipH="false" flipV="false" rot="0">
              <a:off x="0" y="0"/>
              <a:ext cx="270933" cy="873344"/>
            </a:xfrm>
            <a:custGeom>
              <a:avLst/>
              <a:gdLst/>
              <a:ahLst/>
              <a:cxnLst/>
              <a:rect r="r" b="b" t="t" l="l"/>
              <a:pathLst>
                <a:path h="873344" w="270933">
                  <a:moveTo>
                    <a:pt x="0" y="0"/>
                  </a:moveTo>
                  <a:lnTo>
                    <a:pt x="270933" y="0"/>
                  </a:lnTo>
                  <a:lnTo>
                    <a:pt x="270933" y="873344"/>
                  </a:lnTo>
                  <a:lnTo>
                    <a:pt x="0" y="873344"/>
                  </a:lnTo>
                  <a:close/>
                </a:path>
              </a:pathLst>
            </a:custGeom>
            <a:solidFill>
              <a:srgbClr val="000000"/>
            </a:solidFill>
          </p:spPr>
        </p:sp>
        <p:sp>
          <p:nvSpPr>
            <p:cNvPr name="TextBox 7" id="7"/>
            <p:cNvSpPr txBox="true"/>
            <p:nvPr/>
          </p:nvSpPr>
          <p:spPr>
            <a:xfrm>
              <a:off x="0" y="-38100"/>
              <a:ext cx="270933" cy="911444"/>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7637160" y="4200009"/>
            <a:ext cx="272980" cy="272980"/>
          </a:xfrm>
          <a:custGeom>
            <a:avLst/>
            <a:gdLst/>
            <a:ahLst/>
            <a:cxnLst/>
            <a:rect r="r" b="b" t="t" l="l"/>
            <a:pathLst>
              <a:path h="272980" w="272980">
                <a:moveTo>
                  <a:pt x="0" y="0"/>
                </a:moveTo>
                <a:lnTo>
                  <a:pt x="272980" y="0"/>
                </a:lnTo>
                <a:lnTo>
                  <a:pt x="272980" y="272979"/>
                </a:lnTo>
                <a:lnTo>
                  <a:pt x="0" y="272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92475" y="3238040"/>
            <a:ext cx="7593140" cy="5315198"/>
          </a:xfrm>
          <a:custGeom>
            <a:avLst/>
            <a:gdLst/>
            <a:ahLst/>
            <a:cxnLst/>
            <a:rect r="r" b="b" t="t" l="l"/>
            <a:pathLst>
              <a:path h="5315198" w="7593140">
                <a:moveTo>
                  <a:pt x="0" y="0"/>
                </a:moveTo>
                <a:lnTo>
                  <a:pt x="7593140" y="0"/>
                </a:lnTo>
                <a:lnTo>
                  <a:pt x="7593140" y="5315199"/>
                </a:lnTo>
                <a:lnTo>
                  <a:pt x="0" y="5315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05386" y="2173858"/>
            <a:ext cx="6324898" cy="1775519"/>
          </a:xfrm>
          <a:prstGeom prst="rect">
            <a:avLst/>
          </a:prstGeom>
        </p:spPr>
        <p:txBody>
          <a:bodyPr anchor="t" rtlCol="false" tIns="0" lIns="0" bIns="0" rIns="0">
            <a:spAutoFit/>
          </a:bodyPr>
          <a:lstStyle/>
          <a:p>
            <a:pPr algn="r">
              <a:lnSpc>
                <a:spcPts val="14486"/>
              </a:lnSpc>
            </a:pPr>
            <a:r>
              <a:rPr lang="en-US" sz="10347" spc="103">
                <a:solidFill>
                  <a:srgbClr val="000000"/>
                </a:solidFill>
                <a:latin typeface="Decalotype Bold"/>
              </a:rPr>
              <a:t>Thank you ! </a:t>
            </a:r>
          </a:p>
        </p:txBody>
      </p:sp>
      <p:sp>
        <p:nvSpPr>
          <p:cNvPr name="AutoShape 11" id="11"/>
          <p:cNvSpPr/>
          <p:nvPr/>
        </p:nvSpPr>
        <p:spPr>
          <a:xfrm rot="3487">
            <a:off x="792492" y="8510376"/>
            <a:ext cx="9389421" cy="0"/>
          </a:xfrm>
          <a:prstGeom prst="line">
            <a:avLst/>
          </a:prstGeom>
          <a:ln cap="flat" w="38100">
            <a:solidFill>
              <a:srgbClr val="C69E73"/>
            </a:solidFill>
            <a:prstDash val="solid"/>
            <a:headEnd type="none" len="sm" w="sm"/>
            <a:tailEnd type="none" len="sm" w="sm"/>
          </a:ln>
        </p:spPr>
      </p:sp>
      <p:sp>
        <p:nvSpPr>
          <p:cNvPr name="TextBox 12" id="12"/>
          <p:cNvSpPr txBox="true"/>
          <p:nvPr/>
        </p:nvSpPr>
        <p:spPr>
          <a:xfrm rot="0">
            <a:off x="10432615" y="4707478"/>
            <a:ext cx="6097669" cy="1262568"/>
          </a:xfrm>
          <a:prstGeom prst="rect">
            <a:avLst/>
          </a:prstGeom>
        </p:spPr>
        <p:txBody>
          <a:bodyPr anchor="t" rtlCol="false" tIns="0" lIns="0" bIns="0" rIns="0">
            <a:spAutoFit/>
          </a:bodyPr>
          <a:lstStyle/>
          <a:p>
            <a:pPr>
              <a:lnSpc>
                <a:spcPts val="3384"/>
              </a:lnSpc>
            </a:pPr>
            <a:r>
              <a:rPr lang="en-US" sz="2417" spc="210">
                <a:solidFill>
                  <a:srgbClr val="000000"/>
                </a:solidFill>
                <a:latin typeface="Open Sans"/>
              </a:rPr>
              <a:t>Kindly do let us know if we can answer any questions that you might have about the project.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sp>
        <p:nvSpPr>
          <p:cNvPr name="Freeform 2" id="2"/>
          <p:cNvSpPr/>
          <p:nvPr/>
        </p:nvSpPr>
        <p:spPr>
          <a:xfrm flipH="false" flipV="false" rot="0">
            <a:off x="10415306" y="2036062"/>
            <a:ext cx="6338527" cy="4275625"/>
          </a:xfrm>
          <a:custGeom>
            <a:avLst/>
            <a:gdLst/>
            <a:ahLst/>
            <a:cxnLst/>
            <a:rect r="r" b="b" t="t" l="l"/>
            <a:pathLst>
              <a:path h="4275625" w="6338527">
                <a:moveTo>
                  <a:pt x="0" y="0"/>
                </a:moveTo>
                <a:lnTo>
                  <a:pt x="6338527" y="0"/>
                </a:lnTo>
                <a:lnTo>
                  <a:pt x="6338527" y="4275625"/>
                </a:lnTo>
                <a:lnTo>
                  <a:pt x="0" y="4275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995532">
            <a:off x="7332280" y="8781844"/>
            <a:ext cx="12504578" cy="4545584"/>
            <a:chOff x="0" y="0"/>
            <a:chExt cx="3293387" cy="1197191"/>
          </a:xfrm>
        </p:grpSpPr>
        <p:sp>
          <p:nvSpPr>
            <p:cNvPr name="Freeform 4" id="4"/>
            <p:cNvSpPr/>
            <p:nvPr/>
          </p:nvSpPr>
          <p:spPr>
            <a:xfrm flipH="false" flipV="false" rot="0">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C69E73"/>
            </a:solidFill>
          </p:spPr>
        </p:sp>
        <p:sp>
          <p:nvSpPr>
            <p:cNvPr name="TextBox 5" id="5"/>
            <p:cNvSpPr txBox="true"/>
            <p:nvPr/>
          </p:nvSpPr>
          <p:spPr>
            <a:xfrm>
              <a:off x="0" y="-38100"/>
              <a:ext cx="3293387" cy="1235291"/>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1028700" y="2501200"/>
            <a:ext cx="3400127" cy="1270244"/>
          </a:xfrm>
          <a:prstGeom prst="rect">
            <a:avLst/>
          </a:prstGeom>
        </p:spPr>
        <p:txBody>
          <a:bodyPr anchor="t" rtlCol="false" tIns="0" lIns="0" bIns="0" rIns="0">
            <a:spAutoFit/>
          </a:bodyPr>
          <a:lstStyle/>
          <a:p>
            <a:pPr>
              <a:lnSpc>
                <a:spcPts val="10311"/>
              </a:lnSpc>
            </a:pPr>
            <a:r>
              <a:rPr lang="en-US" sz="7365" spc="73">
                <a:solidFill>
                  <a:srgbClr val="000000"/>
                </a:solidFill>
                <a:latin typeface="Decalotype Bold"/>
              </a:rPr>
              <a:t>Contents</a:t>
            </a:r>
          </a:p>
        </p:txBody>
      </p:sp>
      <p:sp>
        <p:nvSpPr>
          <p:cNvPr name="TextBox 7" id="7"/>
          <p:cNvSpPr txBox="true"/>
          <p:nvPr/>
        </p:nvSpPr>
        <p:spPr>
          <a:xfrm rot="0">
            <a:off x="1028700" y="4132049"/>
            <a:ext cx="8115300" cy="4235450"/>
          </a:xfrm>
          <a:prstGeom prst="rect">
            <a:avLst/>
          </a:prstGeom>
        </p:spPr>
        <p:txBody>
          <a:bodyPr anchor="t" rtlCol="false" tIns="0" lIns="0" bIns="0" rIns="0">
            <a:spAutoFit/>
          </a:bodyPr>
          <a:lstStyle/>
          <a:p>
            <a:pPr marL="539749" indent="-269875" lvl="1">
              <a:lnSpc>
                <a:spcPts val="4224"/>
              </a:lnSpc>
              <a:buFont typeface="Arial"/>
              <a:buChar char="•"/>
            </a:pPr>
            <a:r>
              <a:rPr lang="en-US" sz="2499" spc="217">
                <a:solidFill>
                  <a:srgbClr val="000000"/>
                </a:solidFill>
                <a:latin typeface="Open Sans"/>
              </a:rPr>
              <a:t>Introduction</a:t>
            </a:r>
          </a:p>
          <a:p>
            <a:pPr marL="539749" indent="-269875" lvl="1">
              <a:lnSpc>
                <a:spcPts val="4224"/>
              </a:lnSpc>
              <a:buFont typeface="Arial"/>
              <a:buChar char="•"/>
            </a:pPr>
            <a:r>
              <a:rPr lang="en-US" sz="2499" spc="217">
                <a:solidFill>
                  <a:srgbClr val="000000"/>
                </a:solidFill>
                <a:latin typeface="Open Sans"/>
              </a:rPr>
              <a:t>Statement of Purpose</a:t>
            </a:r>
          </a:p>
          <a:p>
            <a:pPr marL="539749" indent="-269875" lvl="1">
              <a:lnSpc>
                <a:spcPts val="4224"/>
              </a:lnSpc>
              <a:buFont typeface="Arial"/>
              <a:buChar char="•"/>
            </a:pPr>
            <a:r>
              <a:rPr lang="en-US" sz="2499" spc="217">
                <a:solidFill>
                  <a:srgbClr val="000000"/>
                </a:solidFill>
                <a:latin typeface="Open Sans"/>
              </a:rPr>
              <a:t>Scope of the Project</a:t>
            </a:r>
          </a:p>
          <a:p>
            <a:pPr marL="539749" indent="-269875" lvl="1">
              <a:lnSpc>
                <a:spcPts val="4224"/>
              </a:lnSpc>
              <a:buFont typeface="Arial"/>
              <a:buChar char="•"/>
            </a:pPr>
            <a:r>
              <a:rPr lang="en-US" sz="2499" spc="217">
                <a:solidFill>
                  <a:srgbClr val="000000"/>
                </a:solidFill>
                <a:latin typeface="Open Sans"/>
              </a:rPr>
              <a:t>Data Design and Collection Methodology</a:t>
            </a:r>
          </a:p>
          <a:p>
            <a:pPr marL="539749" indent="-269875" lvl="1">
              <a:lnSpc>
                <a:spcPts val="4224"/>
              </a:lnSpc>
              <a:buFont typeface="Arial"/>
              <a:buChar char="•"/>
            </a:pPr>
            <a:r>
              <a:rPr lang="en-US" sz="2499" spc="217">
                <a:solidFill>
                  <a:srgbClr val="000000"/>
                </a:solidFill>
                <a:latin typeface="Open Sans"/>
              </a:rPr>
              <a:t>Analytical Insights and Results</a:t>
            </a:r>
          </a:p>
          <a:p>
            <a:pPr marL="539749" indent="-269875" lvl="1">
              <a:lnSpc>
                <a:spcPts val="4224"/>
              </a:lnSpc>
              <a:buFont typeface="Arial"/>
              <a:buChar char="•"/>
            </a:pPr>
            <a:r>
              <a:rPr lang="en-US" sz="2499" spc="217">
                <a:solidFill>
                  <a:srgbClr val="000000"/>
                </a:solidFill>
                <a:latin typeface="Open Sans"/>
              </a:rPr>
              <a:t>Strategies and Recommendations</a:t>
            </a:r>
          </a:p>
          <a:p>
            <a:pPr marL="539749" indent="-269875" lvl="1">
              <a:lnSpc>
                <a:spcPts val="4224"/>
              </a:lnSpc>
              <a:buFont typeface="Arial"/>
              <a:buChar char="•"/>
            </a:pPr>
            <a:r>
              <a:rPr lang="en-US" sz="2499" spc="217">
                <a:solidFill>
                  <a:srgbClr val="000000"/>
                </a:solidFill>
                <a:latin typeface="Open Sans"/>
              </a:rPr>
              <a:t>Business Impact and Conclusion</a:t>
            </a:r>
          </a:p>
          <a:p>
            <a:pPr marL="539749" indent="-269875" lvl="1">
              <a:lnSpc>
                <a:spcPts val="4224"/>
              </a:lnSpc>
              <a:buFont typeface="Arial"/>
              <a:buChar char="•"/>
            </a:pPr>
            <a:r>
              <a:rPr lang="en-US" sz="2499" spc="217">
                <a:solidFill>
                  <a:srgbClr val="000000"/>
                </a:solidFill>
                <a:latin typeface="Open Sans"/>
              </a:rPr>
              <a:t>Future Outlook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sp>
        <p:nvSpPr>
          <p:cNvPr name="Freeform 2" id="2"/>
          <p:cNvSpPr/>
          <p:nvPr/>
        </p:nvSpPr>
        <p:spPr>
          <a:xfrm flipH="false" flipV="false" rot="-283209">
            <a:off x="-2003455" y="6597304"/>
            <a:ext cx="21881704" cy="10065584"/>
          </a:xfrm>
          <a:custGeom>
            <a:avLst/>
            <a:gdLst/>
            <a:ahLst/>
            <a:cxnLst/>
            <a:rect r="r" b="b" t="t" l="l"/>
            <a:pathLst>
              <a:path h="10065584" w="21881704">
                <a:moveTo>
                  <a:pt x="0" y="0"/>
                </a:moveTo>
                <a:lnTo>
                  <a:pt x="21881704" y="0"/>
                </a:lnTo>
                <a:lnTo>
                  <a:pt x="21881704" y="10065584"/>
                </a:lnTo>
                <a:lnTo>
                  <a:pt x="0" y="10065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11278" y="4342901"/>
            <a:ext cx="6248022" cy="5339219"/>
          </a:xfrm>
          <a:custGeom>
            <a:avLst/>
            <a:gdLst/>
            <a:ahLst/>
            <a:cxnLst/>
            <a:rect r="r" b="b" t="t" l="l"/>
            <a:pathLst>
              <a:path h="5339219" w="6248022">
                <a:moveTo>
                  <a:pt x="0" y="0"/>
                </a:moveTo>
                <a:lnTo>
                  <a:pt x="6248022" y="0"/>
                </a:lnTo>
                <a:lnTo>
                  <a:pt x="6248022" y="5339218"/>
                </a:lnTo>
                <a:lnTo>
                  <a:pt x="0" y="5339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83789" y="551950"/>
            <a:ext cx="5525393" cy="1476922"/>
          </a:xfrm>
          <a:prstGeom prst="rect">
            <a:avLst/>
          </a:prstGeom>
        </p:spPr>
        <p:txBody>
          <a:bodyPr anchor="t" rtlCol="false" tIns="0" lIns="0" bIns="0" rIns="0">
            <a:spAutoFit/>
          </a:bodyPr>
          <a:lstStyle/>
          <a:p>
            <a:pPr>
              <a:lnSpc>
                <a:spcPts val="12044"/>
              </a:lnSpc>
            </a:pPr>
            <a:r>
              <a:rPr lang="en-US" sz="8603" spc="86">
                <a:solidFill>
                  <a:srgbClr val="000000"/>
                </a:solidFill>
                <a:latin typeface="Decalotype Bold"/>
              </a:rPr>
              <a:t>Introduction</a:t>
            </a:r>
          </a:p>
        </p:txBody>
      </p:sp>
      <p:sp>
        <p:nvSpPr>
          <p:cNvPr name="TextBox 5" id="5"/>
          <p:cNvSpPr txBox="true"/>
          <p:nvPr/>
        </p:nvSpPr>
        <p:spPr>
          <a:xfrm rot="0">
            <a:off x="987525" y="2482177"/>
            <a:ext cx="7517922" cy="4333621"/>
          </a:xfrm>
          <a:prstGeom prst="rect">
            <a:avLst/>
          </a:prstGeom>
        </p:spPr>
        <p:txBody>
          <a:bodyPr anchor="t" rtlCol="false" tIns="0" lIns="0" bIns="0" rIns="0">
            <a:spAutoFit/>
          </a:bodyPr>
          <a:lstStyle/>
          <a:p>
            <a:pPr algn="ctr">
              <a:lnSpc>
                <a:spcPts val="3887"/>
              </a:lnSpc>
            </a:pPr>
            <a:r>
              <a:rPr lang="en-US" sz="2300" spc="200">
                <a:solidFill>
                  <a:srgbClr val="000000"/>
                </a:solidFill>
                <a:latin typeface="Open Sans"/>
              </a:rPr>
              <a:t>In telecom, customer loyalty is crucial, but churn poses a constant threat. Our project focuses on developing a SAS-based predictive model to identify potential churners. By leveraging data analytics, we aim to empower companies with actionable insights for proactive churn management and stronger customer relationships, ensuring long-term success in a dynamic market.</a:t>
            </a:r>
          </a:p>
        </p:txBody>
      </p:sp>
      <p:grpSp>
        <p:nvGrpSpPr>
          <p:cNvPr name="Group 6" id="6"/>
          <p:cNvGrpSpPr/>
          <p:nvPr/>
        </p:nvGrpSpPr>
        <p:grpSpPr>
          <a:xfrm rot="0">
            <a:off x="711412" y="2375633"/>
            <a:ext cx="8070147" cy="4651484"/>
            <a:chOff x="0" y="0"/>
            <a:chExt cx="2125471" cy="1225082"/>
          </a:xfrm>
        </p:grpSpPr>
        <p:sp>
          <p:nvSpPr>
            <p:cNvPr name="Freeform 7" id="7"/>
            <p:cNvSpPr/>
            <p:nvPr/>
          </p:nvSpPr>
          <p:spPr>
            <a:xfrm flipH="false" flipV="false" rot="0">
              <a:off x="0" y="0"/>
              <a:ext cx="2125471" cy="1225082"/>
            </a:xfrm>
            <a:custGeom>
              <a:avLst/>
              <a:gdLst/>
              <a:ahLst/>
              <a:cxnLst/>
              <a:rect r="r" b="b" t="t" l="l"/>
              <a:pathLst>
                <a:path h="1225082" w="2125471">
                  <a:moveTo>
                    <a:pt x="48926" y="0"/>
                  </a:moveTo>
                  <a:lnTo>
                    <a:pt x="2076545" y="0"/>
                  </a:lnTo>
                  <a:cubicBezTo>
                    <a:pt x="2103566" y="0"/>
                    <a:pt x="2125471" y="21905"/>
                    <a:pt x="2125471" y="48926"/>
                  </a:cubicBezTo>
                  <a:lnTo>
                    <a:pt x="2125471" y="1176156"/>
                  </a:lnTo>
                  <a:cubicBezTo>
                    <a:pt x="2125471" y="1203177"/>
                    <a:pt x="2103566" y="1225082"/>
                    <a:pt x="2076545" y="1225082"/>
                  </a:cubicBezTo>
                  <a:lnTo>
                    <a:pt x="48926" y="1225082"/>
                  </a:lnTo>
                  <a:cubicBezTo>
                    <a:pt x="21905" y="1225082"/>
                    <a:pt x="0" y="1203177"/>
                    <a:pt x="0" y="1176156"/>
                  </a:cubicBezTo>
                  <a:lnTo>
                    <a:pt x="0" y="48926"/>
                  </a:lnTo>
                  <a:cubicBezTo>
                    <a:pt x="0" y="21905"/>
                    <a:pt x="21905" y="0"/>
                    <a:pt x="48926" y="0"/>
                  </a:cubicBezTo>
                  <a:close/>
                </a:path>
              </a:pathLst>
            </a:custGeom>
            <a:solidFill>
              <a:srgbClr val="000000">
                <a:alpha val="0"/>
              </a:srgbClr>
            </a:solidFill>
            <a:ln w="28575" cap="rnd">
              <a:solidFill>
                <a:srgbClr val="000000"/>
              </a:solidFill>
              <a:prstDash val="lgDash"/>
              <a:round/>
            </a:ln>
          </p:spPr>
        </p:sp>
        <p:sp>
          <p:nvSpPr>
            <p:cNvPr name="TextBox 8" id="8"/>
            <p:cNvSpPr txBox="true"/>
            <p:nvPr/>
          </p:nvSpPr>
          <p:spPr>
            <a:xfrm>
              <a:off x="0" y="-66675"/>
              <a:ext cx="2125471" cy="1291757"/>
            </a:xfrm>
            <a:prstGeom prst="rect">
              <a:avLst/>
            </a:prstGeom>
          </p:spPr>
          <p:txBody>
            <a:bodyPr anchor="ctr" rtlCol="false" tIns="50800" lIns="50800" bIns="50800" rIns="50800"/>
            <a:lstStyle/>
            <a:p>
              <a:pPr algn="just">
                <a:lnSpc>
                  <a:spcPts val="336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989517">
            <a:off x="-3201087" y="7673766"/>
            <a:ext cx="16111130" cy="6279657"/>
            <a:chOff x="0" y="0"/>
            <a:chExt cx="4995233" cy="1946999"/>
          </a:xfrm>
        </p:grpSpPr>
        <p:sp>
          <p:nvSpPr>
            <p:cNvPr name="Freeform 3" id="3"/>
            <p:cNvSpPr/>
            <p:nvPr/>
          </p:nvSpPr>
          <p:spPr>
            <a:xfrm flipH="false" flipV="false" rot="0">
              <a:off x="0" y="0"/>
              <a:ext cx="4995233" cy="1946999"/>
            </a:xfrm>
            <a:custGeom>
              <a:avLst/>
              <a:gdLst/>
              <a:ahLst/>
              <a:cxnLst/>
              <a:rect r="r" b="b" t="t" l="l"/>
              <a:pathLst>
                <a:path h="1946999" w="4995233">
                  <a:moveTo>
                    <a:pt x="0" y="0"/>
                  </a:moveTo>
                  <a:lnTo>
                    <a:pt x="4995233" y="0"/>
                  </a:lnTo>
                  <a:lnTo>
                    <a:pt x="4995233" y="1946999"/>
                  </a:lnTo>
                  <a:lnTo>
                    <a:pt x="0" y="1946999"/>
                  </a:lnTo>
                  <a:close/>
                </a:path>
              </a:pathLst>
            </a:custGeom>
            <a:solidFill>
              <a:srgbClr val="6C5855"/>
            </a:solidFill>
          </p:spPr>
        </p:sp>
        <p:sp>
          <p:nvSpPr>
            <p:cNvPr name="TextBox 4" id="4"/>
            <p:cNvSpPr txBox="true"/>
            <p:nvPr/>
          </p:nvSpPr>
          <p:spPr>
            <a:xfrm>
              <a:off x="0" y="-38100"/>
              <a:ext cx="4995233" cy="1985099"/>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989517">
            <a:off x="-4320078" y="8448451"/>
            <a:ext cx="16111130" cy="6279657"/>
            <a:chOff x="0" y="0"/>
            <a:chExt cx="4995233" cy="1946999"/>
          </a:xfrm>
        </p:grpSpPr>
        <p:sp>
          <p:nvSpPr>
            <p:cNvPr name="Freeform 6" id="6"/>
            <p:cNvSpPr/>
            <p:nvPr/>
          </p:nvSpPr>
          <p:spPr>
            <a:xfrm flipH="false" flipV="false" rot="0">
              <a:off x="0" y="0"/>
              <a:ext cx="4995233" cy="1946999"/>
            </a:xfrm>
            <a:custGeom>
              <a:avLst/>
              <a:gdLst/>
              <a:ahLst/>
              <a:cxnLst/>
              <a:rect r="r" b="b" t="t" l="l"/>
              <a:pathLst>
                <a:path h="1946999" w="4995233">
                  <a:moveTo>
                    <a:pt x="0" y="0"/>
                  </a:moveTo>
                  <a:lnTo>
                    <a:pt x="4995233" y="0"/>
                  </a:lnTo>
                  <a:lnTo>
                    <a:pt x="4995233" y="1946999"/>
                  </a:lnTo>
                  <a:lnTo>
                    <a:pt x="0" y="1946999"/>
                  </a:lnTo>
                  <a:close/>
                </a:path>
              </a:pathLst>
            </a:custGeom>
            <a:solidFill>
              <a:srgbClr val="C69E73"/>
            </a:solidFill>
          </p:spPr>
        </p:sp>
        <p:sp>
          <p:nvSpPr>
            <p:cNvPr name="TextBox 7" id="7"/>
            <p:cNvSpPr txBox="true"/>
            <p:nvPr/>
          </p:nvSpPr>
          <p:spPr>
            <a:xfrm>
              <a:off x="0" y="-38100"/>
              <a:ext cx="4995233" cy="1985099"/>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805906">
            <a:off x="-349535" y="3255660"/>
            <a:ext cx="5134985" cy="6510282"/>
          </a:xfrm>
          <a:custGeom>
            <a:avLst/>
            <a:gdLst/>
            <a:ahLst/>
            <a:cxnLst/>
            <a:rect r="r" b="b" t="t" l="l"/>
            <a:pathLst>
              <a:path h="6510282" w="5134985">
                <a:moveTo>
                  <a:pt x="0" y="0"/>
                </a:moveTo>
                <a:lnTo>
                  <a:pt x="5134985" y="0"/>
                </a:lnTo>
                <a:lnTo>
                  <a:pt x="5134985" y="6510282"/>
                </a:lnTo>
                <a:lnTo>
                  <a:pt x="0" y="6510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1133225"/>
            <a:ext cx="5374847" cy="1936401"/>
          </a:xfrm>
          <a:prstGeom prst="rect">
            <a:avLst/>
          </a:prstGeom>
        </p:spPr>
        <p:txBody>
          <a:bodyPr anchor="t" rtlCol="false" tIns="0" lIns="0" bIns="0" rIns="0">
            <a:spAutoFit/>
          </a:bodyPr>
          <a:lstStyle/>
          <a:p>
            <a:pPr>
              <a:lnSpc>
                <a:spcPts val="7226"/>
              </a:lnSpc>
            </a:pPr>
            <a:r>
              <a:rPr lang="en-US" sz="8603" spc="86">
                <a:solidFill>
                  <a:srgbClr val="000000"/>
                </a:solidFill>
                <a:latin typeface="Decalotype Bold"/>
              </a:rPr>
              <a:t>Statement Of Purpose</a:t>
            </a:r>
          </a:p>
        </p:txBody>
      </p:sp>
      <p:sp>
        <p:nvSpPr>
          <p:cNvPr name="TextBox 10" id="10"/>
          <p:cNvSpPr txBox="true"/>
          <p:nvPr/>
        </p:nvSpPr>
        <p:spPr>
          <a:xfrm rot="0">
            <a:off x="7595423" y="1805651"/>
            <a:ext cx="9511113" cy="6038209"/>
          </a:xfrm>
          <a:prstGeom prst="rect">
            <a:avLst/>
          </a:prstGeom>
        </p:spPr>
        <p:txBody>
          <a:bodyPr anchor="t" rtlCol="false" tIns="0" lIns="0" bIns="0" rIns="0">
            <a:spAutoFit/>
          </a:bodyPr>
          <a:lstStyle/>
          <a:p>
            <a:pPr algn="just">
              <a:lnSpc>
                <a:spcPts val="3697"/>
              </a:lnSpc>
            </a:pPr>
            <a:r>
              <a:rPr lang="en-US" sz="2400" spc="208">
                <a:solidFill>
                  <a:srgbClr val="000000"/>
                </a:solidFill>
                <a:latin typeface="Open Sans Bold"/>
              </a:rPr>
              <a:t>Background:</a:t>
            </a:r>
            <a:r>
              <a:rPr lang="en-US" sz="2400" spc="208">
                <a:solidFill>
                  <a:srgbClr val="000000"/>
                </a:solidFill>
                <a:latin typeface="Open Sans"/>
              </a:rPr>
              <a:t> High churn in telecom leads to revenue loss and high acquisition costs, emphasizing the need for effective churn prediction and retention strategies.</a:t>
            </a:r>
          </a:p>
          <a:p>
            <a:pPr algn="just">
              <a:lnSpc>
                <a:spcPts val="3697"/>
              </a:lnSpc>
            </a:pPr>
          </a:p>
          <a:p>
            <a:pPr algn="just">
              <a:lnSpc>
                <a:spcPts val="3697"/>
              </a:lnSpc>
            </a:pPr>
            <a:r>
              <a:rPr lang="en-US" sz="2400" spc="208">
                <a:solidFill>
                  <a:srgbClr val="000000"/>
                </a:solidFill>
                <a:latin typeface="Open Sans Bold"/>
              </a:rPr>
              <a:t>Relevance:</a:t>
            </a:r>
            <a:r>
              <a:rPr lang="en-US" sz="2400" spc="208">
                <a:solidFill>
                  <a:srgbClr val="000000"/>
                </a:solidFill>
                <a:latin typeface="Open Sans"/>
              </a:rPr>
              <a:t> SAS-driven analytics and machine learning excel in understanding customer behavior and predicting churn, enabling proactive engagement and personalized offers to enhance satisfaction and loyalty.</a:t>
            </a:r>
          </a:p>
          <a:p>
            <a:pPr algn="just">
              <a:lnSpc>
                <a:spcPts val="3697"/>
              </a:lnSpc>
            </a:pPr>
          </a:p>
          <a:p>
            <a:pPr algn="just">
              <a:lnSpc>
                <a:spcPts val="3697"/>
              </a:lnSpc>
            </a:pPr>
            <a:r>
              <a:rPr lang="en-US" sz="2400" spc="208">
                <a:solidFill>
                  <a:srgbClr val="000000"/>
                </a:solidFill>
                <a:latin typeface="Open Sans Bold"/>
              </a:rPr>
              <a:t>Project Goal:</a:t>
            </a:r>
            <a:r>
              <a:rPr lang="en-US" sz="2400" spc="208">
                <a:solidFill>
                  <a:srgbClr val="000000"/>
                </a:solidFill>
                <a:latin typeface="Open Sans"/>
              </a:rPr>
              <a:t> Our project merges data, analyzes patterns, builds predictive models for churn-risk customers, and tailors retention strategies, adapting to changes.</a:t>
            </a:r>
          </a:p>
        </p:txBody>
      </p:sp>
      <p:grpSp>
        <p:nvGrpSpPr>
          <p:cNvPr name="Group 11" id="11"/>
          <p:cNvGrpSpPr/>
          <p:nvPr/>
        </p:nvGrpSpPr>
        <p:grpSpPr>
          <a:xfrm rot="0">
            <a:off x="7127841" y="1515783"/>
            <a:ext cx="10463174" cy="6684621"/>
            <a:chOff x="0" y="0"/>
            <a:chExt cx="2755733" cy="1760559"/>
          </a:xfrm>
        </p:grpSpPr>
        <p:sp>
          <p:nvSpPr>
            <p:cNvPr name="Freeform 12" id="12"/>
            <p:cNvSpPr/>
            <p:nvPr/>
          </p:nvSpPr>
          <p:spPr>
            <a:xfrm flipH="false" flipV="false" rot="0">
              <a:off x="0" y="0"/>
              <a:ext cx="2755733" cy="1760559"/>
            </a:xfrm>
            <a:custGeom>
              <a:avLst/>
              <a:gdLst/>
              <a:ahLst/>
              <a:cxnLst/>
              <a:rect r="r" b="b" t="t" l="l"/>
              <a:pathLst>
                <a:path h="1760559" w="2755733">
                  <a:moveTo>
                    <a:pt x="37736" y="0"/>
                  </a:moveTo>
                  <a:lnTo>
                    <a:pt x="2717997" y="0"/>
                  </a:lnTo>
                  <a:cubicBezTo>
                    <a:pt x="2738838" y="0"/>
                    <a:pt x="2755733" y="16895"/>
                    <a:pt x="2755733" y="37736"/>
                  </a:cubicBezTo>
                  <a:lnTo>
                    <a:pt x="2755733" y="1722823"/>
                  </a:lnTo>
                  <a:cubicBezTo>
                    <a:pt x="2755733" y="1743664"/>
                    <a:pt x="2738838" y="1760559"/>
                    <a:pt x="2717997" y="1760559"/>
                  </a:cubicBezTo>
                  <a:lnTo>
                    <a:pt x="37736" y="1760559"/>
                  </a:lnTo>
                  <a:cubicBezTo>
                    <a:pt x="16895" y="1760559"/>
                    <a:pt x="0" y="1743664"/>
                    <a:pt x="0" y="1722823"/>
                  </a:cubicBezTo>
                  <a:lnTo>
                    <a:pt x="0" y="37736"/>
                  </a:lnTo>
                  <a:cubicBezTo>
                    <a:pt x="0" y="16895"/>
                    <a:pt x="16895" y="0"/>
                    <a:pt x="37736" y="0"/>
                  </a:cubicBezTo>
                  <a:close/>
                </a:path>
              </a:pathLst>
            </a:custGeom>
            <a:solidFill>
              <a:srgbClr val="000000">
                <a:alpha val="0"/>
              </a:srgbClr>
            </a:solidFill>
            <a:ln w="28575" cap="rnd">
              <a:solidFill>
                <a:srgbClr val="000000"/>
              </a:solidFill>
              <a:prstDash val="lgDash"/>
              <a:round/>
            </a:ln>
          </p:spPr>
        </p:sp>
        <p:sp>
          <p:nvSpPr>
            <p:cNvPr name="TextBox 13" id="13"/>
            <p:cNvSpPr txBox="true"/>
            <p:nvPr/>
          </p:nvSpPr>
          <p:spPr>
            <a:xfrm>
              <a:off x="0" y="-66675"/>
              <a:ext cx="2755733" cy="1827234"/>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690638">
            <a:off x="654494" y="-1142016"/>
            <a:ext cx="4419788" cy="12571033"/>
            <a:chOff x="0" y="0"/>
            <a:chExt cx="1164059" cy="3310889"/>
          </a:xfrm>
        </p:grpSpPr>
        <p:sp>
          <p:nvSpPr>
            <p:cNvPr name="Freeform 3" id="3"/>
            <p:cNvSpPr/>
            <p:nvPr/>
          </p:nvSpPr>
          <p:spPr>
            <a:xfrm flipH="false" flipV="false" rot="0">
              <a:off x="0" y="0"/>
              <a:ext cx="1164059" cy="3310889"/>
            </a:xfrm>
            <a:custGeom>
              <a:avLst/>
              <a:gdLst/>
              <a:ahLst/>
              <a:cxnLst/>
              <a:rect r="r" b="b" t="t" l="l"/>
              <a:pathLst>
                <a:path h="3310889" w="1164059">
                  <a:moveTo>
                    <a:pt x="0" y="0"/>
                  </a:moveTo>
                  <a:lnTo>
                    <a:pt x="1164059" y="0"/>
                  </a:lnTo>
                  <a:lnTo>
                    <a:pt x="1164059" y="3310889"/>
                  </a:lnTo>
                  <a:lnTo>
                    <a:pt x="0" y="3310889"/>
                  </a:lnTo>
                  <a:close/>
                </a:path>
              </a:pathLst>
            </a:custGeom>
            <a:solidFill>
              <a:srgbClr val="C69E73"/>
            </a:solidFill>
          </p:spPr>
        </p:sp>
        <p:sp>
          <p:nvSpPr>
            <p:cNvPr name="TextBox 4" id="4"/>
            <p:cNvSpPr txBox="true"/>
            <p:nvPr/>
          </p:nvSpPr>
          <p:spPr>
            <a:xfrm>
              <a:off x="0" y="-38100"/>
              <a:ext cx="1164059" cy="3348989"/>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792475" y="4557775"/>
            <a:ext cx="5707805" cy="3995463"/>
          </a:xfrm>
          <a:custGeom>
            <a:avLst/>
            <a:gdLst/>
            <a:ahLst/>
            <a:cxnLst/>
            <a:rect r="r" b="b" t="t" l="l"/>
            <a:pathLst>
              <a:path h="3995463" w="5707805">
                <a:moveTo>
                  <a:pt x="0" y="0"/>
                </a:moveTo>
                <a:lnTo>
                  <a:pt x="5707805" y="0"/>
                </a:lnTo>
                <a:lnTo>
                  <a:pt x="5707805" y="3995464"/>
                </a:lnTo>
                <a:lnTo>
                  <a:pt x="0" y="3995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51206"/>
            <a:ext cx="11432916" cy="1371347"/>
          </a:xfrm>
          <a:prstGeom prst="rect">
            <a:avLst/>
          </a:prstGeom>
        </p:spPr>
        <p:txBody>
          <a:bodyPr anchor="t" rtlCol="false" tIns="0" lIns="0" bIns="0" rIns="0">
            <a:spAutoFit/>
          </a:bodyPr>
          <a:lstStyle/>
          <a:p>
            <a:pPr>
              <a:lnSpc>
                <a:spcPts val="10244"/>
              </a:lnSpc>
            </a:pPr>
            <a:r>
              <a:rPr lang="en-US" sz="10347" spc="103">
                <a:solidFill>
                  <a:srgbClr val="000000"/>
                </a:solidFill>
                <a:latin typeface="Decalotype Bold"/>
              </a:rPr>
              <a:t>Scope of the Project</a:t>
            </a:r>
          </a:p>
        </p:txBody>
      </p:sp>
      <p:sp>
        <p:nvSpPr>
          <p:cNvPr name="AutoShape 7" id="7"/>
          <p:cNvSpPr/>
          <p:nvPr/>
        </p:nvSpPr>
        <p:spPr>
          <a:xfrm>
            <a:off x="792494" y="8524664"/>
            <a:ext cx="5491617" cy="28575"/>
          </a:xfrm>
          <a:prstGeom prst="line">
            <a:avLst/>
          </a:prstGeom>
          <a:ln cap="flat" w="38100">
            <a:solidFill>
              <a:srgbClr val="C69E73"/>
            </a:solidFill>
            <a:prstDash val="solid"/>
            <a:headEnd type="none" len="sm" w="sm"/>
            <a:tailEnd type="none" len="sm" w="sm"/>
          </a:ln>
        </p:spPr>
      </p:sp>
      <p:sp>
        <p:nvSpPr>
          <p:cNvPr name="TextBox 8" id="8"/>
          <p:cNvSpPr txBox="true"/>
          <p:nvPr/>
        </p:nvSpPr>
        <p:spPr>
          <a:xfrm rot="0">
            <a:off x="6736709" y="2889450"/>
            <a:ext cx="10522591" cy="6994525"/>
          </a:xfrm>
          <a:prstGeom prst="rect">
            <a:avLst/>
          </a:prstGeom>
        </p:spPr>
        <p:txBody>
          <a:bodyPr anchor="t" rtlCol="false" tIns="0" lIns="0" bIns="0" rIns="0">
            <a:spAutoFit/>
          </a:bodyPr>
          <a:lstStyle/>
          <a:p>
            <a:pPr algn="just">
              <a:lnSpc>
                <a:spcPts val="3499"/>
              </a:lnSpc>
              <a:spcBef>
                <a:spcPct val="0"/>
              </a:spcBef>
            </a:pPr>
            <a:r>
              <a:rPr lang="en-US" sz="2499" spc="217">
                <a:solidFill>
                  <a:srgbClr val="000000"/>
                </a:solidFill>
                <a:latin typeface="Open Sans Bold"/>
              </a:rPr>
              <a:t>Project Boundaries:</a:t>
            </a:r>
          </a:p>
          <a:p>
            <a:pPr algn="just" marL="539749" indent="-269875" lvl="1">
              <a:lnSpc>
                <a:spcPts val="3499"/>
              </a:lnSpc>
              <a:buFont typeface="Arial"/>
              <a:buChar char="•"/>
            </a:pPr>
            <a:r>
              <a:rPr lang="en-US" sz="2499" spc="217">
                <a:solidFill>
                  <a:srgbClr val="000000"/>
                </a:solidFill>
                <a:latin typeface="Open Sans"/>
              </a:rPr>
              <a:t>Utilizes Customer, Internet, and Churn Datasets with Data Dictionary.</a:t>
            </a:r>
          </a:p>
          <a:p>
            <a:pPr algn="just" marL="539749" indent="-269875" lvl="1">
              <a:lnSpc>
                <a:spcPts val="3499"/>
              </a:lnSpc>
              <a:buFont typeface="Arial"/>
              <a:buChar char="•"/>
            </a:pPr>
            <a:r>
              <a:rPr lang="en-US" sz="2499" spc="217">
                <a:solidFill>
                  <a:srgbClr val="000000"/>
                </a:solidFill>
                <a:latin typeface="Open Sans"/>
              </a:rPr>
              <a:t>Excludes external data sources for focus and data quality control.</a:t>
            </a:r>
          </a:p>
          <a:p>
            <a:pPr algn="just" marL="539749" indent="-269875" lvl="1">
              <a:lnSpc>
                <a:spcPts val="3499"/>
              </a:lnSpc>
              <a:buFont typeface="Arial"/>
              <a:buChar char="•"/>
            </a:pPr>
            <a:r>
              <a:rPr lang="en-US" sz="2499" spc="217">
                <a:solidFill>
                  <a:srgbClr val="000000"/>
                </a:solidFill>
                <a:latin typeface="Open Sans"/>
              </a:rPr>
              <a:t>Employs SAS for statistical analysis and machine learning modeling.</a:t>
            </a:r>
          </a:p>
          <a:p>
            <a:pPr algn="just" marL="539749" indent="-269875" lvl="1">
              <a:lnSpc>
                <a:spcPts val="3499"/>
              </a:lnSpc>
              <a:buFont typeface="Arial"/>
              <a:buChar char="•"/>
            </a:pPr>
            <a:r>
              <a:rPr lang="en-US" sz="2499" spc="217">
                <a:solidFill>
                  <a:srgbClr val="000000"/>
                </a:solidFill>
                <a:latin typeface="Open Sans"/>
              </a:rPr>
              <a:t>Focuses on binary classification techniques like logistic regression.</a:t>
            </a:r>
          </a:p>
          <a:p>
            <a:pPr algn="just">
              <a:lnSpc>
                <a:spcPts val="3499"/>
              </a:lnSpc>
            </a:pPr>
          </a:p>
          <a:p>
            <a:pPr algn="just">
              <a:lnSpc>
                <a:spcPts val="3499"/>
              </a:lnSpc>
              <a:spcBef>
                <a:spcPct val="0"/>
              </a:spcBef>
            </a:pPr>
            <a:r>
              <a:rPr lang="en-US" sz="2499" spc="217">
                <a:solidFill>
                  <a:srgbClr val="000000"/>
                </a:solidFill>
                <a:latin typeface="Open Sans Bold"/>
              </a:rPr>
              <a:t>Target Industry: </a:t>
            </a:r>
            <a:r>
              <a:rPr lang="en-US" sz="2499" spc="217">
                <a:solidFill>
                  <a:srgbClr val="000000"/>
                </a:solidFill>
                <a:latin typeface="Open Sans"/>
              </a:rPr>
              <a:t>The Telecommunications sector focusing on mobile, internet, and television services.</a:t>
            </a:r>
          </a:p>
          <a:p>
            <a:pPr algn="just">
              <a:lnSpc>
                <a:spcPts val="3499"/>
              </a:lnSpc>
              <a:spcBef>
                <a:spcPct val="0"/>
              </a:spcBef>
            </a:pPr>
            <a:r>
              <a:rPr lang="en-US" sz="2499" spc="217">
                <a:solidFill>
                  <a:srgbClr val="000000"/>
                </a:solidFill>
                <a:latin typeface="Open Sans Bold"/>
              </a:rPr>
              <a:t>Time Frame: </a:t>
            </a:r>
            <a:r>
              <a:rPr lang="en-US" sz="2499" spc="217">
                <a:solidFill>
                  <a:srgbClr val="000000"/>
                </a:solidFill>
                <a:latin typeface="Open Sans"/>
              </a:rPr>
              <a:t>Analyzes historical data without real-time analysis.</a:t>
            </a:r>
          </a:p>
          <a:p>
            <a:pPr algn="just">
              <a:lnSpc>
                <a:spcPts val="3499"/>
              </a:lnSpc>
              <a:spcBef>
                <a:spcPct val="0"/>
              </a:spcBef>
            </a:pPr>
            <a:r>
              <a:rPr lang="en-US" sz="2499" spc="217">
                <a:solidFill>
                  <a:srgbClr val="000000"/>
                </a:solidFill>
                <a:latin typeface="Open Sans Bold"/>
              </a:rPr>
              <a:t>SAS Language Limitation: </a:t>
            </a:r>
            <a:r>
              <a:rPr lang="en-US" sz="2499" spc="217">
                <a:solidFill>
                  <a:srgbClr val="000000"/>
                </a:solidFill>
                <a:latin typeface="Open Sans"/>
              </a:rPr>
              <a:t>Solely uses SAS for data preprocessing, modeling, and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0">
            <a:off x="0" y="0"/>
            <a:ext cx="4946087" cy="10287000"/>
            <a:chOff x="0" y="0"/>
            <a:chExt cx="1302673" cy="2709333"/>
          </a:xfrm>
        </p:grpSpPr>
        <p:sp>
          <p:nvSpPr>
            <p:cNvPr name="Freeform 3" id="3"/>
            <p:cNvSpPr/>
            <p:nvPr/>
          </p:nvSpPr>
          <p:spPr>
            <a:xfrm flipH="false" flipV="false" rot="0">
              <a:off x="0" y="0"/>
              <a:ext cx="1302673" cy="2709333"/>
            </a:xfrm>
            <a:custGeom>
              <a:avLst/>
              <a:gdLst/>
              <a:ahLst/>
              <a:cxnLst/>
              <a:rect r="r" b="b" t="t" l="l"/>
              <a:pathLst>
                <a:path h="2709333" w="1302673">
                  <a:moveTo>
                    <a:pt x="0" y="0"/>
                  </a:moveTo>
                  <a:lnTo>
                    <a:pt x="1302673" y="0"/>
                  </a:lnTo>
                  <a:lnTo>
                    <a:pt x="1302673" y="2709333"/>
                  </a:lnTo>
                  <a:lnTo>
                    <a:pt x="0" y="2709333"/>
                  </a:lnTo>
                  <a:close/>
                </a:path>
              </a:pathLst>
            </a:custGeom>
            <a:solidFill>
              <a:srgbClr val="000000"/>
            </a:solidFill>
          </p:spPr>
        </p:sp>
        <p:sp>
          <p:nvSpPr>
            <p:cNvPr name="TextBox 4" id="4"/>
            <p:cNvSpPr txBox="true"/>
            <p:nvPr/>
          </p:nvSpPr>
          <p:spPr>
            <a:xfrm>
              <a:off x="0" y="-38100"/>
              <a:ext cx="1302673" cy="2747433"/>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3203420" y="4519003"/>
            <a:ext cx="3485333" cy="3358990"/>
          </a:xfrm>
          <a:custGeom>
            <a:avLst/>
            <a:gdLst/>
            <a:ahLst/>
            <a:cxnLst/>
            <a:rect r="r" b="b" t="t" l="l"/>
            <a:pathLst>
              <a:path h="3358990" w="3485333">
                <a:moveTo>
                  <a:pt x="0" y="0"/>
                </a:moveTo>
                <a:lnTo>
                  <a:pt x="3485333" y="0"/>
                </a:lnTo>
                <a:lnTo>
                  <a:pt x="3485333" y="3358990"/>
                </a:lnTo>
                <a:lnTo>
                  <a:pt x="0" y="33589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688753" y="895350"/>
            <a:ext cx="6530842" cy="1120134"/>
          </a:xfrm>
          <a:prstGeom prst="rect">
            <a:avLst/>
          </a:prstGeom>
        </p:spPr>
        <p:txBody>
          <a:bodyPr anchor="t" rtlCol="false" tIns="0" lIns="0" bIns="0" rIns="0">
            <a:spAutoFit/>
          </a:bodyPr>
          <a:lstStyle/>
          <a:p>
            <a:pPr>
              <a:lnSpc>
                <a:spcPts val="9135"/>
              </a:lnSpc>
            </a:pPr>
            <a:r>
              <a:rPr lang="en-US" sz="6525" spc="65">
                <a:solidFill>
                  <a:srgbClr val="000000"/>
                </a:solidFill>
                <a:latin typeface="Decalotype Bold"/>
              </a:rPr>
              <a:t>Key Deliverables</a:t>
            </a:r>
          </a:p>
        </p:txBody>
      </p:sp>
      <p:sp>
        <p:nvSpPr>
          <p:cNvPr name="TextBox 7" id="7"/>
          <p:cNvSpPr txBox="true"/>
          <p:nvPr/>
        </p:nvSpPr>
        <p:spPr>
          <a:xfrm rot="0">
            <a:off x="6688753" y="3379739"/>
            <a:ext cx="10570547" cy="5589893"/>
          </a:xfrm>
          <a:prstGeom prst="rect">
            <a:avLst/>
          </a:prstGeom>
        </p:spPr>
        <p:txBody>
          <a:bodyPr anchor="t" rtlCol="false" tIns="0" lIns="0" bIns="0" rIns="0">
            <a:spAutoFit/>
          </a:bodyPr>
          <a:lstStyle/>
          <a:p>
            <a:pPr algn="just" marL="496676" indent="-248338" lvl="1">
              <a:lnSpc>
                <a:spcPts val="3220"/>
              </a:lnSpc>
              <a:buFont typeface="Arial"/>
              <a:buChar char="•"/>
            </a:pPr>
            <a:r>
              <a:rPr lang="en-US" sz="2300" spc="200">
                <a:solidFill>
                  <a:srgbClr val="000000"/>
                </a:solidFill>
                <a:latin typeface="Open Sans Bold"/>
              </a:rPr>
              <a:t>I</a:t>
            </a:r>
            <a:r>
              <a:rPr lang="en-US" sz="2300" spc="200">
                <a:solidFill>
                  <a:srgbClr val="000000"/>
                </a:solidFill>
                <a:latin typeface="Open Sans Bold"/>
              </a:rPr>
              <a:t>ntegrated Data Repository:</a:t>
            </a:r>
            <a:r>
              <a:rPr lang="en-US" sz="2300" spc="200">
                <a:solidFill>
                  <a:srgbClr val="000000"/>
                </a:solidFill>
                <a:latin typeface="Open Sans"/>
              </a:rPr>
              <a:t> Merge and document diverse data sources for analysis.</a:t>
            </a:r>
          </a:p>
          <a:p>
            <a:pPr algn="just" marL="496676" indent="-248338" lvl="1">
              <a:lnSpc>
                <a:spcPts val="3220"/>
              </a:lnSpc>
              <a:buFont typeface="Arial"/>
              <a:buChar char="•"/>
            </a:pPr>
            <a:r>
              <a:rPr lang="en-US" sz="2300" spc="200">
                <a:solidFill>
                  <a:srgbClr val="000000"/>
                </a:solidFill>
                <a:latin typeface="Open Sans Bold"/>
              </a:rPr>
              <a:t>Exploratory Data Analysis Report: </a:t>
            </a:r>
            <a:r>
              <a:rPr lang="en-US" sz="2300" spc="200">
                <a:solidFill>
                  <a:srgbClr val="000000"/>
                </a:solidFill>
                <a:latin typeface="Open Sans"/>
              </a:rPr>
              <a:t>Uncover insights and patterns in initial data exploration.</a:t>
            </a:r>
          </a:p>
          <a:p>
            <a:pPr algn="just" marL="496676" indent="-248338" lvl="1">
              <a:lnSpc>
                <a:spcPts val="3220"/>
              </a:lnSpc>
              <a:buFont typeface="Arial"/>
              <a:buChar char="•"/>
            </a:pPr>
            <a:r>
              <a:rPr lang="en-US" sz="2300" spc="200">
                <a:solidFill>
                  <a:srgbClr val="000000"/>
                </a:solidFill>
                <a:latin typeface="Open Sans Bold"/>
              </a:rPr>
              <a:t>Predictive Model:</a:t>
            </a:r>
            <a:r>
              <a:rPr lang="en-US" sz="2300" spc="200">
                <a:solidFill>
                  <a:srgbClr val="000000"/>
                </a:solidFill>
                <a:latin typeface="Open Sans"/>
              </a:rPr>
              <a:t> Develop a robust model to identify churn-prone customers.</a:t>
            </a:r>
          </a:p>
          <a:p>
            <a:pPr algn="just" marL="496676" indent="-248338" lvl="1">
              <a:lnSpc>
                <a:spcPts val="3220"/>
              </a:lnSpc>
              <a:buFont typeface="Arial"/>
              <a:buChar char="•"/>
            </a:pPr>
            <a:r>
              <a:rPr lang="en-US" sz="2300" spc="200">
                <a:solidFill>
                  <a:srgbClr val="000000"/>
                </a:solidFill>
                <a:latin typeface="Open Sans Bold"/>
              </a:rPr>
              <a:t>Data Insights Report:</a:t>
            </a:r>
            <a:r>
              <a:rPr lang="en-US" sz="2300" spc="200">
                <a:solidFill>
                  <a:srgbClr val="000000"/>
                </a:solidFill>
                <a:latin typeface="Open Sans"/>
              </a:rPr>
              <a:t> Detail patterns correlating with increased churn rates.</a:t>
            </a:r>
          </a:p>
          <a:p>
            <a:pPr algn="just" marL="496676" indent="-248338" lvl="1">
              <a:lnSpc>
                <a:spcPts val="3220"/>
              </a:lnSpc>
              <a:buFont typeface="Arial"/>
              <a:buChar char="•"/>
            </a:pPr>
            <a:r>
              <a:rPr lang="en-US" sz="2300" spc="200">
                <a:solidFill>
                  <a:srgbClr val="000000"/>
                </a:solidFill>
                <a:latin typeface="Open Sans Bold"/>
              </a:rPr>
              <a:t>Implementation Guide: </a:t>
            </a:r>
            <a:r>
              <a:rPr lang="en-US" sz="2300" spc="200">
                <a:solidFill>
                  <a:srgbClr val="000000"/>
                </a:solidFill>
                <a:latin typeface="Open Sans"/>
              </a:rPr>
              <a:t>Translate model predictions into actionable business strategies.</a:t>
            </a:r>
          </a:p>
          <a:p>
            <a:pPr algn="just" marL="496676" indent="-248338" lvl="1">
              <a:lnSpc>
                <a:spcPts val="3220"/>
              </a:lnSpc>
              <a:buFont typeface="Arial"/>
              <a:buChar char="•"/>
            </a:pPr>
            <a:r>
              <a:rPr lang="en-US" sz="2300" spc="200">
                <a:solidFill>
                  <a:srgbClr val="000000"/>
                </a:solidFill>
                <a:latin typeface="Open Sans Bold"/>
              </a:rPr>
              <a:t>Strategy Recommendations:</a:t>
            </a:r>
            <a:r>
              <a:rPr lang="en-US" sz="2300" spc="200">
                <a:solidFill>
                  <a:srgbClr val="000000"/>
                </a:solidFill>
                <a:latin typeface="Open Sans"/>
              </a:rPr>
              <a:t> Formulate retention initiatives based on predictive model results.</a:t>
            </a:r>
          </a:p>
          <a:p>
            <a:pPr algn="just" marL="496676" indent="-248338" lvl="1">
              <a:lnSpc>
                <a:spcPts val="3220"/>
              </a:lnSpc>
              <a:buFont typeface="Arial"/>
              <a:buChar char="•"/>
            </a:pPr>
            <a:r>
              <a:rPr lang="en-US" sz="2300" spc="200">
                <a:solidFill>
                  <a:srgbClr val="000000"/>
                </a:solidFill>
                <a:latin typeface="Open Sans Bold"/>
              </a:rPr>
              <a:t>Monitoring Framework: </a:t>
            </a:r>
            <a:r>
              <a:rPr lang="en-US" sz="2300" spc="200">
                <a:solidFill>
                  <a:srgbClr val="000000"/>
                </a:solidFill>
                <a:latin typeface="Open Sans"/>
              </a:rPr>
              <a:t>Establish regular model updates and performance evaluations.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995532">
            <a:off x="7332280" y="8781844"/>
            <a:ext cx="12504578" cy="4545584"/>
            <a:chOff x="0" y="0"/>
            <a:chExt cx="3293387" cy="1197191"/>
          </a:xfrm>
        </p:grpSpPr>
        <p:sp>
          <p:nvSpPr>
            <p:cNvPr name="Freeform 3" id="3"/>
            <p:cNvSpPr/>
            <p:nvPr/>
          </p:nvSpPr>
          <p:spPr>
            <a:xfrm flipH="false" flipV="false" rot="0">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000000"/>
            </a:solidFill>
          </p:spPr>
        </p:sp>
        <p:sp>
          <p:nvSpPr>
            <p:cNvPr name="TextBox 4" id="4"/>
            <p:cNvSpPr txBox="true"/>
            <p:nvPr/>
          </p:nvSpPr>
          <p:spPr>
            <a:xfrm>
              <a:off x="0" y="-38100"/>
              <a:ext cx="3293387" cy="1235291"/>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920773" y="3936824"/>
            <a:ext cx="6338527" cy="4275625"/>
          </a:xfrm>
          <a:custGeom>
            <a:avLst/>
            <a:gdLst/>
            <a:ahLst/>
            <a:cxnLst/>
            <a:rect r="r" b="b" t="t" l="l"/>
            <a:pathLst>
              <a:path h="4275625" w="6338527">
                <a:moveTo>
                  <a:pt x="0" y="0"/>
                </a:moveTo>
                <a:lnTo>
                  <a:pt x="6338527" y="0"/>
                </a:lnTo>
                <a:lnTo>
                  <a:pt x="6338527" y="4275625"/>
                </a:lnTo>
                <a:lnTo>
                  <a:pt x="0" y="4275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03983" y="423779"/>
            <a:ext cx="15280035" cy="1270244"/>
          </a:xfrm>
          <a:prstGeom prst="rect">
            <a:avLst/>
          </a:prstGeom>
        </p:spPr>
        <p:txBody>
          <a:bodyPr anchor="t" rtlCol="false" tIns="0" lIns="0" bIns="0" rIns="0">
            <a:spAutoFit/>
          </a:bodyPr>
          <a:lstStyle/>
          <a:p>
            <a:pPr>
              <a:lnSpc>
                <a:spcPts val="10311"/>
              </a:lnSpc>
            </a:pPr>
            <a:r>
              <a:rPr lang="en-US" sz="7365" spc="73">
                <a:solidFill>
                  <a:srgbClr val="000000"/>
                </a:solidFill>
                <a:latin typeface="Decalotype Bold"/>
              </a:rPr>
              <a:t>Data Design and Collection Methodology</a:t>
            </a:r>
          </a:p>
        </p:txBody>
      </p:sp>
      <p:sp>
        <p:nvSpPr>
          <p:cNvPr name="TextBox 7" id="7"/>
          <p:cNvSpPr txBox="true"/>
          <p:nvPr/>
        </p:nvSpPr>
        <p:spPr>
          <a:xfrm rot="0">
            <a:off x="1114425" y="2360773"/>
            <a:ext cx="2914352" cy="622935"/>
          </a:xfrm>
          <a:prstGeom prst="rect">
            <a:avLst/>
          </a:prstGeom>
        </p:spPr>
        <p:txBody>
          <a:bodyPr anchor="t" rtlCol="false" tIns="0" lIns="0" bIns="0" rIns="0">
            <a:spAutoFit/>
          </a:bodyPr>
          <a:lstStyle/>
          <a:p>
            <a:pPr>
              <a:lnSpc>
                <a:spcPts val="5039"/>
              </a:lnSpc>
            </a:pPr>
            <a:r>
              <a:rPr lang="en-US" sz="3599" spc="35">
                <a:solidFill>
                  <a:srgbClr val="000000"/>
                </a:solidFill>
                <a:latin typeface="Decalotype Bold"/>
              </a:rPr>
              <a:t>DATA OVERVIEW</a:t>
            </a:r>
          </a:p>
        </p:txBody>
      </p:sp>
      <p:sp>
        <p:nvSpPr>
          <p:cNvPr name="TextBox 8" id="8"/>
          <p:cNvSpPr txBox="true"/>
          <p:nvPr/>
        </p:nvSpPr>
        <p:spPr>
          <a:xfrm rot="0">
            <a:off x="1114425" y="5725069"/>
            <a:ext cx="3228008" cy="622935"/>
          </a:xfrm>
          <a:prstGeom prst="rect">
            <a:avLst/>
          </a:prstGeom>
        </p:spPr>
        <p:txBody>
          <a:bodyPr anchor="t" rtlCol="false" tIns="0" lIns="0" bIns="0" rIns="0">
            <a:spAutoFit/>
          </a:bodyPr>
          <a:lstStyle/>
          <a:p>
            <a:pPr>
              <a:lnSpc>
                <a:spcPts val="5039"/>
              </a:lnSpc>
            </a:pPr>
            <a:r>
              <a:rPr lang="en-US" sz="3599" spc="35">
                <a:solidFill>
                  <a:srgbClr val="000000"/>
                </a:solidFill>
                <a:latin typeface="Decalotype Bold"/>
              </a:rPr>
              <a:t>DATA COLLECTION</a:t>
            </a:r>
          </a:p>
        </p:txBody>
      </p:sp>
      <p:sp>
        <p:nvSpPr>
          <p:cNvPr name="TextBox 9" id="9"/>
          <p:cNvSpPr txBox="true"/>
          <p:nvPr/>
        </p:nvSpPr>
        <p:spPr>
          <a:xfrm rot="0">
            <a:off x="1028700" y="3098428"/>
            <a:ext cx="9524398" cy="2268335"/>
          </a:xfrm>
          <a:prstGeom prst="rect">
            <a:avLst/>
          </a:prstGeom>
        </p:spPr>
        <p:txBody>
          <a:bodyPr anchor="t" rtlCol="false" tIns="0" lIns="0" bIns="0" rIns="0">
            <a:spAutoFit/>
          </a:bodyPr>
          <a:lstStyle/>
          <a:p>
            <a:pPr marL="474001" indent="-237001" lvl="1">
              <a:lnSpc>
                <a:spcPts val="3073"/>
              </a:lnSpc>
              <a:buFont typeface="Arial"/>
              <a:buChar char="•"/>
            </a:pPr>
            <a:r>
              <a:rPr lang="en-US" sz="2195" spc="191">
                <a:solidFill>
                  <a:srgbClr val="000000"/>
                </a:solidFill>
                <a:latin typeface="Open Sans Bold"/>
              </a:rPr>
              <a:t>C</a:t>
            </a:r>
            <a:r>
              <a:rPr lang="en-US" sz="2195" spc="191">
                <a:solidFill>
                  <a:srgbClr val="000000"/>
                </a:solidFill>
                <a:latin typeface="Open Sans Bold"/>
              </a:rPr>
              <a:t>ustomer Data:</a:t>
            </a:r>
            <a:r>
              <a:rPr lang="en-US" sz="2195" spc="191">
                <a:solidFill>
                  <a:srgbClr val="000000"/>
                </a:solidFill>
                <a:latin typeface="Open Sans"/>
              </a:rPr>
              <a:t> Foundational demographics (ID, Age, Gender, Tenure, Contract, Billing).</a:t>
            </a:r>
          </a:p>
          <a:p>
            <a:pPr marL="474001" indent="-237001" lvl="1">
              <a:lnSpc>
                <a:spcPts val="3073"/>
              </a:lnSpc>
              <a:buFont typeface="Arial"/>
              <a:buChar char="•"/>
            </a:pPr>
            <a:r>
              <a:rPr lang="en-US" sz="2195" spc="191">
                <a:solidFill>
                  <a:srgbClr val="000000"/>
                </a:solidFill>
                <a:latin typeface="Open Sans Bold"/>
              </a:rPr>
              <a:t>Internet Data:</a:t>
            </a:r>
            <a:r>
              <a:rPr lang="en-US" sz="2195" spc="191">
                <a:solidFill>
                  <a:srgbClr val="000000"/>
                </a:solidFill>
                <a:latin typeface="Open Sans"/>
              </a:rPr>
              <a:t> Subscription details (ID, Service Type, Charges, Data Usage, Services).</a:t>
            </a:r>
          </a:p>
          <a:p>
            <a:pPr marL="474001" indent="-237001" lvl="1">
              <a:lnSpc>
                <a:spcPts val="3073"/>
              </a:lnSpc>
              <a:buFont typeface="Arial"/>
              <a:buChar char="•"/>
            </a:pPr>
            <a:r>
              <a:rPr lang="en-US" sz="2195" spc="191">
                <a:solidFill>
                  <a:srgbClr val="000000"/>
                </a:solidFill>
                <a:latin typeface="Open Sans Bold"/>
              </a:rPr>
              <a:t>Churn Data:</a:t>
            </a:r>
            <a:r>
              <a:rPr lang="en-US" sz="2195" spc="191">
                <a:solidFill>
                  <a:srgbClr val="000000"/>
                </a:solidFill>
                <a:latin typeface="Open Sans"/>
              </a:rPr>
              <a:t> Churn status and reasons (Status, Date, Reasons).</a:t>
            </a:r>
          </a:p>
        </p:txBody>
      </p:sp>
      <p:sp>
        <p:nvSpPr>
          <p:cNvPr name="TextBox 10" id="10"/>
          <p:cNvSpPr txBox="true"/>
          <p:nvPr/>
        </p:nvSpPr>
        <p:spPr>
          <a:xfrm rot="0">
            <a:off x="1114425" y="6549914"/>
            <a:ext cx="9438673" cy="2268335"/>
          </a:xfrm>
          <a:prstGeom prst="rect">
            <a:avLst/>
          </a:prstGeom>
        </p:spPr>
        <p:txBody>
          <a:bodyPr anchor="t" rtlCol="false" tIns="0" lIns="0" bIns="0" rIns="0">
            <a:spAutoFit/>
          </a:bodyPr>
          <a:lstStyle/>
          <a:p>
            <a:pPr marL="474001" indent="-237001" lvl="1">
              <a:lnSpc>
                <a:spcPts val="3073"/>
              </a:lnSpc>
              <a:buFont typeface="Arial"/>
              <a:buChar char="•"/>
            </a:pPr>
            <a:r>
              <a:rPr lang="en-US" sz="2195" spc="191">
                <a:solidFill>
                  <a:srgbClr val="000000"/>
                </a:solidFill>
                <a:latin typeface="Open Sans"/>
              </a:rPr>
              <a:t>A</a:t>
            </a:r>
            <a:r>
              <a:rPr lang="en-US" sz="2195" spc="191">
                <a:solidFill>
                  <a:srgbClr val="000000"/>
                </a:solidFill>
                <a:latin typeface="Open Sans"/>
              </a:rPr>
              <a:t>cquired from publicly available and internal sources.</a:t>
            </a:r>
          </a:p>
          <a:p>
            <a:pPr marL="474001" indent="-237001" lvl="1">
              <a:lnSpc>
                <a:spcPts val="3073"/>
              </a:lnSpc>
              <a:buFont typeface="Arial"/>
              <a:buChar char="•"/>
            </a:pPr>
            <a:r>
              <a:rPr lang="en-US" sz="2195" spc="191">
                <a:solidFill>
                  <a:srgbClr val="000000"/>
                </a:solidFill>
                <a:latin typeface="Open Sans"/>
              </a:rPr>
              <a:t>Customer Management Systems: Demographics and churn data.</a:t>
            </a:r>
          </a:p>
          <a:p>
            <a:pPr marL="474001" indent="-237001" lvl="1">
              <a:lnSpc>
                <a:spcPts val="3073"/>
              </a:lnSpc>
              <a:buFont typeface="Arial"/>
              <a:buChar char="•"/>
            </a:pPr>
            <a:r>
              <a:rPr lang="en-US" sz="2195" spc="191">
                <a:solidFill>
                  <a:srgbClr val="000000"/>
                </a:solidFill>
                <a:latin typeface="Open Sans"/>
              </a:rPr>
              <a:t>Service Usage Systems: Detailed service usage records.</a:t>
            </a:r>
          </a:p>
          <a:p>
            <a:pPr marL="474001" indent="-237001" lvl="1">
              <a:lnSpc>
                <a:spcPts val="3073"/>
              </a:lnSpc>
              <a:buFont typeface="Arial"/>
              <a:buChar char="•"/>
            </a:pPr>
            <a:r>
              <a:rPr lang="en-US" sz="2195" spc="191">
                <a:solidFill>
                  <a:srgbClr val="000000"/>
                </a:solidFill>
                <a:latin typeface="Open Sans"/>
              </a:rPr>
              <a:t>Billing Systems: Billing, payment history, and financial interactions.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DDBD4"/>
        </a:solidFill>
      </p:bgPr>
    </p:bg>
    <p:spTree>
      <p:nvGrpSpPr>
        <p:cNvPr id="1" name=""/>
        <p:cNvGrpSpPr/>
        <p:nvPr/>
      </p:nvGrpSpPr>
      <p:grpSpPr>
        <a:xfrm>
          <a:off x="0" y="0"/>
          <a:ext cx="0" cy="0"/>
          <a:chOff x="0" y="0"/>
          <a:chExt cx="0" cy="0"/>
        </a:xfrm>
      </p:grpSpPr>
      <p:grpSp>
        <p:nvGrpSpPr>
          <p:cNvPr name="Group 2" id="2"/>
          <p:cNvGrpSpPr/>
          <p:nvPr/>
        </p:nvGrpSpPr>
        <p:grpSpPr>
          <a:xfrm rot="-690638">
            <a:off x="654494" y="-1142016"/>
            <a:ext cx="4419788" cy="12571033"/>
            <a:chOff x="0" y="0"/>
            <a:chExt cx="1164059" cy="3310889"/>
          </a:xfrm>
        </p:grpSpPr>
        <p:sp>
          <p:nvSpPr>
            <p:cNvPr name="Freeform 3" id="3"/>
            <p:cNvSpPr/>
            <p:nvPr/>
          </p:nvSpPr>
          <p:spPr>
            <a:xfrm flipH="false" flipV="false" rot="0">
              <a:off x="0" y="0"/>
              <a:ext cx="1164059" cy="3310889"/>
            </a:xfrm>
            <a:custGeom>
              <a:avLst/>
              <a:gdLst/>
              <a:ahLst/>
              <a:cxnLst/>
              <a:rect r="r" b="b" t="t" l="l"/>
              <a:pathLst>
                <a:path h="3310889" w="1164059">
                  <a:moveTo>
                    <a:pt x="0" y="0"/>
                  </a:moveTo>
                  <a:lnTo>
                    <a:pt x="1164059" y="0"/>
                  </a:lnTo>
                  <a:lnTo>
                    <a:pt x="1164059" y="3310889"/>
                  </a:lnTo>
                  <a:lnTo>
                    <a:pt x="0" y="3310889"/>
                  </a:lnTo>
                  <a:close/>
                </a:path>
              </a:pathLst>
            </a:custGeom>
            <a:solidFill>
              <a:srgbClr val="C69E73"/>
            </a:solidFill>
          </p:spPr>
        </p:sp>
        <p:sp>
          <p:nvSpPr>
            <p:cNvPr name="TextBox 4" id="4"/>
            <p:cNvSpPr txBox="true"/>
            <p:nvPr/>
          </p:nvSpPr>
          <p:spPr>
            <a:xfrm>
              <a:off x="0" y="-38100"/>
              <a:ext cx="1164059" cy="3348989"/>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503132" y="438150"/>
            <a:ext cx="8411542" cy="1193800"/>
          </a:xfrm>
          <a:prstGeom prst="rect">
            <a:avLst/>
          </a:prstGeom>
        </p:spPr>
        <p:txBody>
          <a:bodyPr anchor="t" rtlCol="false" tIns="0" lIns="0" bIns="0" rIns="0">
            <a:spAutoFit/>
          </a:bodyPr>
          <a:lstStyle/>
          <a:p>
            <a:pPr>
              <a:lnSpc>
                <a:spcPts val="9799"/>
              </a:lnSpc>
            </a:pPr>
            <a:r>
              <a:rPr lang="en-US" sz="6999" spc="69">
                <a:solidFill>
                  <a:srgbClr val="000000"/>
                </a:solidFill>
                <a:latin typeface="Decalotype Bold"/>
              </a:rPr>
              <a:t> ANALYTICAL APPROACH</a:t>
            </a:r>
          </a:p>
        </p:txBody>
      </p:sp>
      <p:sp>
        <p:nvSpPr>
          <p:cNvPr name="TextBox 6" id="6"/>
          <p:cNvSpPr txBox="true"/>
          <p:nvPr/>
        </p:nvSpPr>
        <p:spPr>
          <a:xfrm rot="0">
            <a:off x="6284111" y="1959913"/>
            <a:ext cx="11198553" cy="7520940"/>
          </a:xfrm>
          <a:prstGeom prst="rect">
            <a:avLst/>
          </a:prstGeom>
        </p:spPr>
        <p:txBody>
          <a:bodyPr anchor="t" rtlCol="false" tIns="0" lIns="0" bIns="0" rIns="0">
            <a:spAutoFit/>
          </a:bodyPr>
          <a:lstStyle/>
          <a:p>
            <a:pPr>
              <a:lnSpc>
                <a:spcPts val="3359"/>
              </a:lnSpc>
              <a:spcBef>
                <a:spcPct val="0"/>
              </a:spcBef>
            </a:pPr>
            <a:r>
              <a:rPr lang="en-US" sz="2399" spc="208">
                <a:solidFill>
                  <a:srgbClr val="000000"/>
                </a:solidFill>
                <a:latin typeface="Open Sans Bold"/>
              </a:rPr>
              <a:t>Data Preprocessing</a:t>
            </a:r>
          </a:p>
          <a:p>
            <a:pPr marL="518158" indent="-259079" lvl="1">
              <a:lnSpc>
                <a:spcPts val="3359"/>
              </a:lnSpc>
              <a:buFont typeface="Arial"/>
              <a:buChar char="•"/>
            </a:pPr>
            <a:r>
              <a:rPr lang="en-US" sz="2399" spc="208">
                <a:solidFill>
                  <a:srgbClr val="000000"/>
                </a:solidFill>
                <a:latin typeface="Open Sans"/>
              </a:rPr>
              <a:t>Automate dataset integration using customer IDs for integrity. Streamline data manipulation to match customer behavior and churn drivers.</a:t>
            </a:r>
          </a:p>
          <a:p>
            <a:pPr>
              <a:lnSpc>
                <a:spcPts val="3359"/>
              </a:lnSpc>
              <a:spcBef>
                <a:spcPct val="0"/>
              </a:spcBef>
            </a:pPr>
            <a:r>
              <a:rPr lang="en-US" sz="2399" spc="208">
                <a:solidFill>
                  <a:srgbClr val="000000"/>
                </a:solidFill>
                <a:latin typeface="Open Sans Bold"/>
              </a:rPr>
              <a:t>Feature Selection</a:t>
            </a:r>
          </a:p>
          <a:p>
            <a:pPr marL="518158" indent="-259079" lvl="1">
              <a:lnSpc>
                <a:spcPts val="3359"/>
              </a:lnSpc>
              <a:buFont typeface="Arial"/>
              <a:buChar char="•"/>
            </a:pPr>
            <a:r>
              <a:rPr lang="en-US" sz="2399" spc="208">
                <a:solidFill>
                  <a:srgbClr val="000000"/>
                </a:solidFill>
                <a:latin typeface="Open Sans"/>
              </a:rPr>
              <a:t>Analyze data to find key predictors of churn. Streamline model inputs for better accuracy.</a:t>
            </a:r>
          </a:p>
          <a:p>
            <a:pPr>
              <a:lnSpc>
                <a:spcPts val="3359"/>
              </a:lnSpc>
              <a:spcBef>
                <a:spcPct val="0"/>
              </a:spcBef>
            </a:pPr>
            <a:r>
              <a:rPr lang="en-US" sz="2399" spc="208">
                <a:solidFill>
                  <a:srgbClr val="000000"/>
                </a:solidFill>
                <a:latin typeface="Open Sans Bold"/>
              </a:rPr>
              <a:t>Model Development</a:t>
            </a:r>
          </a:p>
          <a:p>
            <a:pPr marL="518158" indent="-259079" lvl="1">
              <a:lnSpc>
                <a:spcPts val="3359"/>
              </a:lnSpc>
              <a:spcBef>
                <a:spcPct val="0"/>
              </a:spcBef>
              <a:buFont typeface="Arial"/>
              <a:buChar char="•"/>
            </a:pPr>
            <a:r>
              <a:rPr lang="en-US" sz="2399" spc="208">
                <a:solidFill>
                  <a:srgbClr val="000000"/>
                </a:solidFill>
                <a:latin typeface="Open Sans"/>
              </a:rPr>
              <a:t>Develop multiple predictive models (e.g., logistic regression) for robust churn prediction. Automate model training for consistency and reproducibility across systems.</a:t>
            </a:r>
          </a:p>
          <a:p>
            <a:pPr>
              <a:lnSpc>
                <a:spcPts val="3359"/>
              </a:lnSpc>
              <a:spcBef>
                <a:spcPct val="0"/>
              </a:spcBef>
            </a:pPr>
            <a:r>
              <a:rPr lang="en-US" sz="2399" spc="208">
                <a:solidFill>
                  <a:srgbClr val="000000"/>
                </a:solidFill>
                <a:latin typeface="Open Sans Bold"/>
              </a:rPr>
              <a:t>Model Evaluation</a:t>
            </a:r>
          </a:p>
          <a:p>
            <a:pPr marL="518158" indent="-259079" lvl="1">
              <a:lnSpc>
                <a:spcPts val="3359"/>
              </a:lnSpc>
              <a:spcBef>
                <a:spcPct val="0"/>
              </a:spcBef>
              <a:buFont typeface="Arial"/>
              <a:buChar char="•"/>
            </a:pPr>
            <a:r>
              <a:rPr lang="en-US" sz="2399" spc="208">
                <a:solidFill>
                  <a:srgbClr val="000000"/>
                </a:solidFill>
                <a:latin typeface="Open Sans"/>
              </a:rPr>
              <a:t>Evaluate model performance with metrics and diagnostics to accurately reflect customer behavior and churn factors.</a:t>
            </a:r>
          </a:p>
          <a:p>
            <a:pPr>
              <a:lnSpc>
                <a:spcPts val="3359"/>
              </a:lnSpc>
              <a:spcBef>
                <a:spcPct val="0"/>
              </a:spcBef>
            </a:pPr>
            <a:r>
              <a:rPr lang="en-US" sz="2399" spc="208">
                <a:solidFill>
                  <a:srgbClr val="000000"/>
                </a:solidFill>
                <a:latin typeface="Open Sans Bold"/>
              </a:rPr>
              <a:t>Deployment</a:t>
            </a:r>
          </a:p>
          <a:p>
            <a:pPr marL="518158" indent="-259079" lvl="1">
              <a:lnSpc>
                <a:spcPts val="3359"/>
              </a:lnSpc>
              <a:buFont typeface="Arial"/>
              <a:buChar char="•"/>
            </a:pPr>
            <a:r>
              <a:rPr lang="en-US" sz="2399" spc="208">
                <a:solidFill>
                  <a:srgbClr val="000000"/>
                </a:solidFill>
                <a:latin typeface="Open Sans"/>
              </a:rPr>
              <a:t>Integrate top model for real-time churn prediction and scoring. Enable automated interventions for churn reduction and retention.</a:t>
            </a:r>
          </a:p>
        </p:txBody>
      </p:sp>
      <p:grpSp>
        <p:nvGrpSpPr>
          <p:cNvPr name="Group 7" id="7"/>
          <p:cNvGrpSpPr/>
          <p:nvPr/>
        </p:nvGrpSpPr>
        <p:grpSpPr>
          <a:xfrm rot="0">
            <a:off x="5921208" y="1734560"/>
            <a:ext cx="11868255" cy="8005970"/>
            <a:chOff x="0" y="0"/>
            <a:chExt cx="3125796" cy="2108568"/>
          </a:xfrm>
        </p:grpSpPr>
        <p:sp>
          <p:nvSpPr>
            <p:cNvPr name="Freeform 8" id="8"/>
            <p:cNvSpPr/>
            <p:nvPr/>
          </p:nvSpPr>
          <p:spPr>
            <a:xfrm flipH="false" flipV="false" rot="0">
              <a:off x="0" y="0"/>
              <a:ext cx="3125795" cy="2108568"/>
            </a:xfrm>
            <a:custGeom>
              <a:avLst/>
              <a:gdLst/>
              <a:ahLst/>
              <a:cxnLst/>
              <a:rect r="r" b="b" t="t" l="l"/>
              <a:pathLst>
                <a:path h="2108568" w="3125795">
                  <a:moveTo>
                    <a:pt x="33268" y="0"/>
                  </a:moveTo>
                  <a:lnTo>
                    <a:pt x="3092527" y="0"/>
                  </a:lnTo>
                  <a:cubicBezTo>
                    <a:pt x="3101350" y="0"/>
                    <a:pt x="3109812" y="3505"/>
                    <a:pt x="3116051" y="9744"/>
                  </a:cubicBezTo>
                  <a:cubicBezTo>
                    <a:pt x="3122290" y="15983"/>
                    <a:pt x="3125795" y="24445"/>
                    <a:pt x="3125795" y="33268"/>
                  </a:cubicBezTo>
                  <a:lnTo>
                    <a:pt x="3125795" y="2075300"/>
                  </a:lnTo>
                  <a:cubicBezTo>
                    <a:pt x="3125795" y="2084123"/>
                    <a:pt x="3122290" y="2092585"/>
                    <a:pt x="3116051" y="2098824"/>
                  </a:cubicBezTo>
                  <a:cubicBezTo>
                    <a:pt x="3109812" y="2105063"/>
                    <a:pt x="3101350" y="2108568"/>
                    <a:pt x="3092527" y="2108568"/>
                  </a:cubicBezTo>
                  <a:lnTo>
                    <a:pt x="33268" y="2108568"/>
                  </a:lnTo>
                  <a:cubicBezTo>
                    <a:pt x="24445" y="2108568"/>
                    <a:pt x="15983" y="2105063"/>
                    <a:pt x="9744" y="2098824"/>
                  </a:cubicBezTo>
                  <a:cubicBezTo>
                    <a:pt x="3505" y="2092585"/>
                    <a:pt x="0" y="2084123"/>
                    <a:pt x="0" y="2075300"/>
                  </a:cubicBezTo>
                  <a:lnTo>
                    <a:pt x="0" y="33268"/>
                  </a:lnTo>
                  <a:cubicBezTo>
                    <a:pt x="0" y="24445"/>
                    <a:pt x="3505" y="15983"/>
                    <a:pt x="9744" y="9744"/>
                  </a:cubicBezTo>
                  <a:cubicBezTo>
                    <a:pt x="15983" y="3505"/>
                    <a:pt x="24445" y="0"/>
                    <a:pt x="33268" y="0"/>
                  </a:cubicBezTo>
                  <a:close/>
                </a:path>
              </a:pathLst>
            </a:custGeom>
            <a:solidFill>
              <a:srgbClr val="000000">
                <a:alpha val="0"/>
              </a:srgbClr>
            </a:solidFill>
            <a:ln w="28575" cap="rnd">
              <a:solidFill>
                <a:srgbClr val="000000"/>
              </a:solidFill>
              <a:prstDash val="lgDash"/>
              <a:round/>
            </a:ln>
          </p:spPr>
        </p:sp>
        <p:sp>
          <p:nvSpPr>
            <p:cNvPr name="TextBox 9" id="9"/>
            <p:cNvSpPr txBox="true"/>
            <p:nvPr/>
          </p:nvSpPr>
          <p:spPr>
            <a:xfrm>
              <a:off x="0" y="-66675"/>
              <a:ext cx="3125796" cy="2175243"/>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578388" y="617220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DAGCr6kCYhA</dc:identifier>
  <dcterms:modified xsi:type="dcterms:W3CDTF">2011-08-01T06:04:30Z</dcterms:modified>
  <cp:revision>1</cp:revision>
  <dc:title>Customer Churn Prediction</dc:title>
</cp:coreProperties>
</file>